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284" r:id="rId4"/>
    <p:sldId id="258" r:id="rId5"/>
    <p:sldId id="259" r:id="rId6"/>
    <p:sldId id="260" r:id="rId7"/>
    <p:sldId id="262" r:id="rId8"/>
    <p:sldId id="261" r:id="rId9"/>
    <p:sldId id="263" r:id="rId10"/>
    <p:sldId id="290" r:id="rId11"/>
    <p:sldId id="291" r:id="rId12"/>
    <p:sldId id="292" r:id="rId13"/>
    <p:sldId id="293" r:id="rId14"/>
    <p:sldId id="294" r:id="rId15"/>
    <p:sldId id="295" r:id="rId16"/>
    <p:sldId id="296" r:id="rId17"/>
    <p:sldId id="297" r:id="rId18"/>
    <p:sldId id="298" r:id="rId19"/>
    <p:sldId id="288" r:id="rId20"/>
    <p:sldId id="289" r:id="rId21"/>
    <p:sldId id="266" r:id="rId22"/>
    <p:sldId id="264" r:id="rId23"/>
    <p:sldId id="267" r:id="rId24"/>
    <p:sldId id="285" r:id="rId25"/>
    <p:sldId id="268" r:id="rId26"/>
    <p:sldId id="269" r:id="rId27"/>
    <p:sldId id="270" r:id="rId28"/>
    <p:sldId id="271" r:id="rId29"/>
    <p:sldId id="272" r:id="rId30"/>
    <p:sldId id="273" r:id="rId31"/>
    <p:sldId id="274" r:id="rId32"/>
    <p:sldId id="275" r:id="rId33"/>
    <p:sldId id="278" r:id="rId34"/>
    <p:sldId id="276" r:id="rId35"/>
    <p:sldId id="277" r:id="rId36"/>
    <p:sldId id="279" r:id="rId37"/>
    <p:sldId id="282" r:id="rId38"/>
    <p:sldId id="283" r:id="rId39"/>
    <p:sldId id="280" r:id="rId40"/>
    <p:sldId id="281" r:id="rId41"/>
    <p:sldId id="286" r:id="rId42"/>
    <p:sldId id="287" r:id="rId43"/>
    <p:sldId id="299" r:id="rId44"/>
    <p:sldId id="305" r:id="rId45"/>
    <p:sldId id="300" r:id="rId46"/>
    <p:sldId id="306" r:id="rId47"/>
    <p:sldId id="301" r:id="rId48"/>
    <p:sldId id="302" r:id="rId49"/>
    <p:sldId id="303" r:id="rId50"/>
    <p:sldId id="304"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9" autoAdjust="0"/>
    <p:restoredTop sz="94660"/>
  </p:normalViewPr>
  <p:slideViewPr>
    <p:cSldViewPr>
      <p:cViewPr varScale="1">
        <p:scale>
          <a:sx n="88" d="100"/>
          <a:sy n="88" d="100"/>
        </p:scale>
        <p:origin x="-146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9540BD-C30F-4BF9-891F-303EFF95A893}" type="datetimeFigureOut">
              <a:rPr lang="en-US" smtClean="0"/>
              <a:t>10/29/2015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3DC76B-6AF5-4135-A945-763A170D4A01}" type="slidenum">
              <a:rPr lang="en-US" smtClean="0"/>
              <a:t>‹#›</a:t>
            </a:fld>
            <a:endParaRPr lang="en-US"/>
          </a:p>
        </p:txBody>
      </p:sp>
    </p:spTree>
    <p:extLst>
      <p:ext uri="{BB962C8B-B14F-4D97-AF65-F5344CB8AC3E}">
        <p14:creationId xmlns:p14="http://schemas.microsoft.com/office/powerpoint/2010/main" val="1705581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48" charset="-128"/>
              </a:defRPr>
            </a:lvl1pPr>
            <a:lvl2pPr marL="742950" indent="-285750">
              <a:defRPr sz="2400">
                <a:solidFill>
                  <a:schemeClr val="tx1"/>
                </a:solidFill>
                <a:latin typeface="Arial" charset="0"/>
                <a:ea typeface="ＭＳ Ｐゴシック" pitchFamily="-48" charset="-128"/>
              </a:defRPr>
            </a:lvl2pPr>
            <a:lvl3pPr marL="1143000" indent="-228600">
              <a:defRPr sz="2400">
                <a:solidFill>
                  <a:schemeClr val="tx1"/>
                </a:solidFill>
                <a:latin typeface="Arial" charset="0"/>
                <a:ea typeface="ＭＳ Ｐゴシック" pitchFamily="-48" charset="-128"/>
              </a:defRPr>
            </a:lvl3pPr>
            <a:lvl4pPr marL="1600200" indent="-228600">
              <a:defRPr sz="2400">
                <a:solidFill>
                  <a:schemeClr val="tx1"/>
                </a:solidFill>
                <a:latin typeface="Arial" charset="0"/>
                <a:ea typeface="ＭＳ Ｐゴシック" pitchFamily="-48" charset="-128"/>
              </a:defRPr>
            </a:lvl4pPr>
            <a:lvl5pPr marL="2057400" indent="-228600">
              <a:defRPr sz="2400">
                <a:solidFill>
                  <a:schemeClr val="tx1"/>
                </a:solidFill>
                <a:latin typeface="Arial" charset="0"/>
                <a:ea typeface="ＭＳ Ｐゴシック" pitchFamily="-48"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48"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48"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48"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48" charset="-128"/>
              </a:defRPr>
            </a:lvl9pPr>
          </a:lstStyle>
          <a:p>
            <a:fld id="{6117ACEB-EC42-4217-B788-3FEF112F02FF}" type="slidenum">
              <a:rPr lang="en-US" altLang="en-US" sz="1200"/>
              <a:pPr/>
              <a:t>19</a:t>
            </a:fld>
            <a:endParaRPr lang="en-US" altLang="en-US" sz="120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48" charset="-128"/>
              </a:defRPr>
            </a:lvl1pPr>
            <a:lvl2pPr marL="742950" indent="-285750">
              <a:defRPr sz="2400">
                <a:solidFill>
                  <a:schemeClr val="tx1"/>
                </a:solidFill>
                <a:latin typeface="Arial" charset="0"/>
                <a:ea typeface="ＭＳ Ｐゴシック" pitchFamily="-48" charset="-128"/>
              </a:defRPr>
            </a:lvl2pPr>
            <a:lvl3pPr marL="1143000" indent="-228600">
              <a:defRPr sz="2400">
                <a:solidFill>
                  <a:schemeClr val="tx1"/>
                </a:solidFill>
                <a:latin typeface="Arial" charset="0"/>
                <a:ea typeface="ＭＳ Ｐゴシック" pitchFamily="-48" charset="-128"/>
              </a:defRPr>
            </a:lvl3pPr>
            <a:lvl4pPr marL="1600200" indent="-228600">
              <a:defRPr sz="2400">
                <a:solidFill>
                  <a:schemeClr val="tx1"/>
                </a:solidFill>
                <a:latin typeface="Arial" charset="0"/>
                <a:ea typeface="ＭＳ Ｐゴシック" pitchFamily="-48" charset="-128"/>
              </a:defRPr>
            </a:lvl4pPr>
            <a:lvl5pPr marL="2057400" indent="-228600">
              <a:defRPr sz="2400">
                <a:solidFill>
                  <a:schemeClr val="tx1"/>
                </a:solidFill>
                <a:latin typeface="Arial" charset="0"/>
                <a:ea typeface="ＭＳ Ｐゴシック" pitchFamily="-48"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48"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48"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48"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48" charset="-128"/>
              </a:defRPr>
            </a:lvl9pPr>
          </a:lstStyle>
          <a:p>
            <a:fld id="{13C49F09-15A3-449E-B19F-D3C994938FA1}" type="slidenum">
              <a:rPr lang="en-US" altLang="en-US" sz="1200"/>
              <a:pPr/>
              <a:t>20</a:t>
            </a:fld>
            <a:endParaRPr lang="en-US" altLang="en-US"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3DC76B-6AF5-4135-A945-763A170D4A01}" type="slidenum">
              <a:rPr lang="en-US" smtClean="0"/>
              <a:t>23</a:t>
            </a:fld>
            <a:endParaRPr lang="en-US"/>
          </a:p>
        </p:txBody>
      </p:sp>
    </p:spTree>
    <p:extLst>
      <p:ext uri="{BB962C8B-B14F-4D97-AF65-F5344CB8AC3E}">
        <p14:creationId xmlns:p14="http://schemas.microsoft.com/office/powerpoint/2010/main" val="1829481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48" charset="-128"/>
              </a:defRPr>
            </a:lvl1pPr>
            <a:lvl2pPr marL="742950" indent="-285750">
              <a:defRPr sz="2400">
                <a:solidFill>
                  <a:schemeClr val="tx1"/>
                </a:solidFill>
                <a:latin typeface="Arial" charset="0"/>
                <a:ea typeface="ＭＳ Ｐゴシック" pitchFamily="-48" charset="-128"/>
              </a:defRPr>
            </a:lvl2pPr>
            <a:lvl3pPr marL="1143000" indent="-228600">
              <a:defRPr sz="2400">
                <a:solidFill>
                  <a:schemeClr val="tx1"/>
                </a:solidFill>
                <a:latin typeface="Arial" charset="0"/>
                <a:ea typeface="ＭＳ Ｐゴシック" pitchFamily="-48" charset="-128"/>
              </a:defRPr>
            </a:lvl3pPr>
            <a:lvl4pPr marL="1600200" indent="-228600">
              <a:defRPr sz="2400">
                <a:solidFill>
                  <a:schemeClr val="tx1"/>
                </a:solidFill>
                <a:latin typeface="Arial" charset="0"/>
                <a:ea typeface="ＭＳ Ｐゴシック" pitchFamily="-48" charset="-128"/>
              </a:defRPr>
            </a:lvl4pPr>
            <a:lvl5pPr marL="2057400" indent="-228600">
              <a:defRPr sz="2400">
                <a:solidFill>
                  <a:schemeClr val="tx1"/>
                </a:solidFill>
                <a:latin typeface="Arial" charset="0"/>
                <a:ea typeface="ＭＳ Ｐゴシック" pitchFamily="-48"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48"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48"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48"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48" charset="-128"/>
              </a:defRPr>
            </a:lvl9pPr>
          </a:lstStyle>
          <a:p>
            <a:fld id="{35E52D07-1544-4A2D-8C5E-45655D0E55A4}" type="slidenum">
              <a:rPr lang="en-US" altLang="en-US" sz="1200"/>
              <a:pPr/>
              <a:t>41</a:t>
            </a:fld>
            <a:endParaRPr lang="en-US" altLang="en-US"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48" charset="-128"/>
              </a:defRPr>
            </a:lvl1pPr>
            <a:lvl2pPr marL="742950" indent="-285750">
              <a:defRPr sz="2400">
                <a:solidFill>
                  <a:schemeClr val="tx1"/>
                </a:solidFill>
                <a:latin typeface="Arial" charset="0"/>
                <a:ea typeface="ＭＳ Ｐゴシック" pitchFamily="-48" charset="-128"/>
              </a:defRPr>
            </a:lvl2pPr>
            <a:lvl3pPr marL="1143000" indent="-228600">
              <a:defRPr sz="2400">
                <a:solidFill>
                  <a:schemeClr val="tx1"/>
                </a:solidFill>
                <a:latin typeface="Arial" charset="0"/>
                <a:ea typeface="ＭＳ Ｐゴシック" pitchFamily="-48" charset="-128"/>
              </a:defRPr>
            </a:lvl3pPr>
            <a:lvl4pPr marL="1600200" indent="-228600">
              <a:defRPr sz="2400">
                <a:solidFill>
                  <a:schemeClr val="tx1"/>
                </a:solidFill>
                <a:latin typeface="Arial" charset="0"/>
                <a:ea typeface="ＭＳ Ｐゴシック" pitchFamily="-48" charset="-128"/>
              </a:defRPr>
            </a:lvl4pPr>
            <a:lvl5pPr marL="2057400" indent="-228600">
              <a:defRPr sz="2400">
                <a:solidFill>
                  <a:schemeClr val="tx1"/>
                </a:solidFill>
                <a:latin typeface="Arial" charset="0"/>
                <a:ea typeface="ＭＳ Ｐゴシック" pitchFamily="-48"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48"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48"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48"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48" charset="-128"/>
              </a:defRPr>
            </a:lvl9pPr>
          </a:lstStyle>
          <a:p>
            <a:fld id="{AD46BE7C-D33E-429E-BDCE-92E53113D6B2}" type="slidenum">
              <a:rPr lang="en-US" altLang="en-US" sz="1200"/>
              <a:pPr/>
              <a:t>42</a:t>
            </a:fld>
            <a:endParaRPr lang="en-US" alt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0D5614-7AD7-4DB1-88CE-70992AC1767B}" type="datetimeFigureOut">
              <a:rPr lang="en-US" smtClean="0"/>
              <a:t>10/29/2015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2848849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0D5614-7AD7-4DB1-88CE-70992AC1767B}" type="datetimeFigureOut">
              <a:rPr lang="en-US" smtClean="0"/>
              <a:t>10/29/2015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47190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0D5614-7AD7-4DB1-88CE-70992AC1767B}" type="datetimeFigureOut">
              <a:rPr lang="en-US" smtClean="0"/>
              <a:t>10/29/2015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3206759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1F3BE38-3A41-4FC6-B991-59C58D397CCB}" type="slidenum">
              <a:rPr lang="en-US"/>
              <a:pPr>
                <a:defRPr/>
              </a:pPr>
              <a:t>‹#›</a:t>
            </a:fld>
            <a:endParaRPr lang="en-US"/>
          </a:p>
        </p:txBody>
      </p:sp>
    </p:spTree>
    <p:extLst>
      <p:ext uri="{BB962C8B-B14F-4D97-AF65-F5344CB8AC3E}">
        <p14:creationId xmlns:p14="http://schemas.microsoft.com/office/powerpoint/2010/main" val="2624664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0D5614-7AD7-4DB1-88CE-70992AC1767B}" type="datetimeFigureOut">
              <a:rPr lang="en-US" smtClean="0"/>
              <a:t>10/29/2015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3893976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0D5614-7AD7-4DB1-88CE-70992AC1767B}" type="datetimeFigureOut">
              <a:rPr lang="en-US" smtClean="0"/>
              <a:t>10/29/2015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3856877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0D5614-7AD7-4DB1-88CE-70992AC1767B}" type="datetimeFigureOut">
              <a:rPr lang="en-US" smtClean="0"/>
              <a:t>10/29/2015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3975755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0D5614-7AD7-4DB1-88CE-70992AC1767B}" type="datetimeFigureOut">
              <a:rPr lang="en-US" smtClean="0"/>
              <a:t>10/29/2015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2412641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0D5614-7AD7-4DB1-88CE-70992AC1767B}" type="datetimeFigureOut">
              <a:rPr lang="en-US" smtClean="0"/>
              <a:t>10/29/2015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943103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0D5614-7AD7-4DB1-88CE-70992AC1767B}" type="datetimeFigureOut">
              <a:rPr lang="en-US" smtClean="0"/>
              <a:t>10/29/2015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3071574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D5614-7AD7-4DB1-88CE-70992AC1767B}" type="datetimeFigureOut">
              <a:rPr lang="en-US" smtClean="0"/>
              <a:t>10/29/2015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2968443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0D5614-7AD7-4DB1-88CE-70992AC1767B}" type="datetimeFigureOut">
              <a:rPr lang="en-US" smtClean="0"/>
              <a:t>10/29/2015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2F96-BD4A-420E-8CDF-74617B8B8AAA}" type="slidenum">
              <a:rPr lang="en-US" smtClean="0"/>
              <a:t>‹#›</a:t>
            </a:fld>
            <a:endParaRPr lang="en-US"/>
          </a:p>
        </p:txBody>
      </p:sp>
    </p:spTree>
    <p:extLst>
      <p:ext uri="{BB962C8B-B14F-4D97-AF65-F5344CB8AC3E}">
        <p14:creationId xmlns:p14="http://schemas.microsoft.com/office/powerpoint/2010/main" val="54879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8000">
              <a:srgbClr val="C4D6EB"/>
            </a:gs>
            <a:gs pos="100000">
              <a:srgbClr val="FFEBFA"/>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0D5614-7AD7-4DB1-88CE-70992AC1767B}" type="datetimeFigureOut">
              <a:rPr lang="en-US" smtClean="0"/>
              <a:t>10/29/2015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2B2F96-BD4A-420E-8CDF-74617B8B8AAA}" type="slidenum">
              <a:rPr lang="en-US" smtClean="0"/>
              <a:t>‹#›</a:t>
            </a:fld>
            <a:endParaRPr lang="en-US"/>
          </a:p>
        </p:txBody>
      </p:sp>
    </p:spTree>
    <p:extLst>
      <p:ext uri="{BB962C8B-B14F-4D97-AF65-F5344CB8AC3E}">
        <p14:creationId xmlns:p14="http://schemas.microsoft.com/office/powerpoint/2010/main" val="1367807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hyperlink" Target="https://ees.as.uky.edu/sites/default/files/elearning/module06swf.swf" TargetMode="External"/><Relationship Id="rId5" Type="http://schemas.openxmlformats.org/officeDocument/2006/relationships/hyperlink" Target="http://aspire.cosmic-ray.org/Labs/SeismicWaves/" TargetMode="External"/><Relationship Id="rId4" Type="http://schemas.openxmlformats.org/officeDocument/2006/relationships/hyperlink" Target="http://www.geo.mtu.edu/UPSeis/waves.html"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youtube.com/watch?v=SFJ_l3uFkPI"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youtu.be/oBS7BKqHRhs" TargetMode="Externa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hyperlink" Target="http://youtu.be/SFJ_l3uFkPI"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youtu.be/jXnp4a1t6y8" TargetMode="External"/><Relationship Id="rId7" Type="http://schemas.openxmlformats.org/officeDocument/2006/relationships/image" Target="../media/image2.jpeg"/><Relationship Id="rId2" Type="http://schemas.openxmlformats.org/officeDocument/2006/relationships/hyperlink" Target="http://youtu.be/CtBXTvtFaCU" TargetMode="External"/><Relationship Id="rId1" Type="http://schemas.openxmlformats.org/officeDocument/2006/relationships/slideLayout" Target="../slideLayouts/slideLayout1.xml"/><Relationship Id="rId6" Type="http://schemas.openxmlformats.org/officeDocument/2006/relationships/hyperlink" Target="http://youtu.be/TzlodnjPAuc" TargetMode="External"/><Relationship Id="rId5" Type="http://schemas.openxmlformats.org/officeDocument/2006/relationships/hyperlink" Target="http://youtu.be/NisWbAXfyWI" TargetMode="External"/><Relationship Id="rId4" Type="http://schemas.openxmlformats.org/officeDocument/2006/relationships/hyperlink" Target="http://youtu.be/9uMtkrrNgzQ"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youtu.be/noq8FYvRqgs" TargetMode="External"/><Relationship Id="rId7" Type="http://schemas.openxmlformats.org/officeDocument/2006/relationships/hyperlink" Target="https://www.youtube.com/watch?v=TPHl3P-FedM" TargetMode="Externa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hyperlink" Target="https://www.youtube.com/watch?v=3xKMFzKOIfQ" TargetMode="External"/><Relationship Id="rId5" Type="http://schemas.openxmlformats.org/officeDocument/2006/relationships/hyperlink" Target="https://www.youtube.com/watch?v=5IKIazZc-a8" TargetMode="External"/><Relationship Id="rId4" Type="http://schemas.openxmlformats.org/officeDocument/2006/relationships/hyperlink" Target="http://youtu.be/cC8wuj31MWs"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http://www.iris.edu/h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599" y="2133600"/>
            <a:ext cx="6477001" cy="2138065"/>
          </a:xfrm>
          <a:prstGeom prst="rect">
            <a:avLst/>
          </a:prstGeom>
          <a:noFill/>
        </p:spPr>
        <p:txBody>
          <a:bodyPr wrap="none" lIns="91440" tIns="45720" rIns="91440" bIns="45720">
            <a:prstTxWarp prst="textWave4">
              <a:avLst/>
            </a:prstTxWarp>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Earthquakes!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4243087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r>
              <a:rPr lang="en-US" altLang="en-US" sz="7000">
                <a:latin typeface="Cooper Black" pitchFamily="1" charset="0"/>
              </a:rPr>
              <a:t>Normal Fault</a:t>
            </a:r>
          </a:p>
        </p:txBody>
      </p:sp>
      <p:sp>
        <p:nvSpPr>
          <p:cNvPr id="22531" name="Rectangle 3"/>
          <p:cNvSpPr>
            <a:spLocks noGrp="1" noChangeArrowheads="1"/>
          </p:cNvSpPr>
          <p:nvPr>
            <p:ph type="body" idx="1"/>
          </p:nvPr>
        </p:nvSpPr>
        <p:spPr/>
        <p:txBody>
          <a:bodyPr/>
          <a:lstStyle/>
          <a:p>
            <a:r>
              <a:rPr lang="en-US" altLang="en-US" sz="4000" b="1">
                <a:latin typeface="Comic Sans MS" pitchFamily="1" charset="0"/>
              </a:rPr>
              <a:t>Type of fault where the hanging wall slides downward</a:t>
            </a:r>
          </a:p>
          <a:p>
            <a:r>
              <a:rPr lang="en-US" altLang="en-US" sz="4000" b="1">
                <a:latin typeface="Comic Sans MS" pitchFamily="1" charset="0"/>
              </a:rPr>
              <a:t>Caused by tension</a:t>
            </a:r>
          </a:p>
          <a:p>
            <a:r>
              <a:rPr lang="en-US" altLang="en-US" sz="4000" b="1">
                <a:latin typeface="Comic Sans MS" pitchFamily="1" charset="0"/>
              </a:rPr>
              <a:t>Example: Rio Grande rift valley in New Mexico</a:t>
            </a:r>
            <a:endParaRPr lang="en-US" altLang="en-US">
              <a:latin typeface="Comic Sans MS" pitchFamily="1" charset="0"/>
            </a:endParaRPr>
          </a:p>
          <a:p>
            <a:endParaRPr lang="en-US" altLang="en-US"/>
          </a:p>
        </p:txBody>
      </p:sp>
    </p:spTree>
    <p:extLst>
      <p:ext uri="{BB962C8B-B14F-4D97-AF65-F5344CB8AC3E}">
        <p14:creationId xmlns:p14="http://schemas.microsoft.com/office/powerpoint/2010/main" val="15392184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normfa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2100" y="381000"/>
            <a:ext cx="6021388"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9775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NormalFaul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8382000" cy="495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398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ltLang="en-US" sz="7000">
                <a:latin typeface="Cooper Black" pitchFamily="1" charset="0"/>
              </a:rPr>
              <a:t>Reverse Fault</a:t>
            </a:r>
          </a:p>
        </p:txBody>
      </p:sp>
      <p:sp>
        <p:nvSpPr>
          <p:cNvPr id="23555" name="Rectangle 3"/>
          <p:cNvSpPr>
            <a:spLocks noGrp="1" noChangeArrowheads="1"/>
          </p:cNvSpPr>
          <p:nvPr>
            <p:ph type="body" idx="1"/>
          </p:nvPr>
        </p:nvSpPr>
        <p:spPr/>
        <p:txBody>
          <a:bodyPr/>
          <a:lstStyle/>
          <a:p>
            <a:r>
              <a:rPr lang="en-US" altLang="en-US" sz="4000" b="1">
                <a:latin typeface="Comic Sans MS" pitchFamily="1" charset="0"/>
              </a:rPr>
              <a:t>A type of fault where the hanging wall slides upward</a:t>
            </a:r>
          </a:p>
          <a:p>
            <a:r>
              <a:rPr lang="en-US" altLang="en-US" sz="4000" b="1">
                <a:latin typeface="Comic Sans MS" pitchFamily="1" charset="0"/>
              </a:rPr>
              <a:t>Caused by compression</a:t>
            </a:r>
          </a:p>
          <a:p>
            <a:r>
              <a:rPr lang="en-US" altLang="en-US" sz="4000" b="1">
                <a:latin typeface="Comic Sans MS" pitchFamily="1" charset="0"/>
              </a:rPr>
              <a:t>Example: Appalachian Mts.</a:t>
            </a:r>
            <a:endParaRPr lang="en-US" altLang="en-US">
              <a:latin typeface="Comic Sans MS" pitchFamily="1" charset="0"/>
            </a:endParaRPr>
          </a:p>
          <a:p>
            <a:endParaRPr lang="en-US" altLang="en-US"/>
          </a:p>
        </p:txBody>
      </p:sp>
    </p:spTree>
    <p:extLst>
      <p:ext uri="{BB962C8B-B14F-4D97-AF65-F5344CB8AC3E}">
        <p14:creationId xmlns:p14="http://schemas.microsoft.com/office/powerpoint/2010/main" val="3752937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revfa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158875"/>
            <a:ext cx="8382000" cy="4538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90268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ReverseFa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83058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2168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altLang="en-US" sz="7000">
                <a:latin typeface="Cooper Black" pitchFamily="1" charset="0"/>
              </a:rPr>
              <a:t>Strike-slip Fault</a:t>
            </a:r>
          </a:p>
        </p:txBody>
      </p:sp>
      <p:sp>
        <p:nvSpPr>
          <p:cNvPr id="24579" name="Rectangle 3"/>
          <p:cNvSpPr>
            <a:spLocks noGrp="1" noChangeArrowheads="1"/>
          </p:cNvSpPr>
          <p:nvPr>
            <p:ph type="body" idx="1"/>
          </p:nvPr>
        </p:nvSpPr>
        <p:spPr>
          <a:xfrm>
            <a:off x="685800" y="1981200"/>
            <a:ext cx="7772400" cy="4572000"/>
          </a:xfrm>
        </p:spPr>
        <p:txBody>
          <a:bodyPr/>
          <a:lstStyle/>
          <a:p>
            <a:pPr>
              <a:lnSpc>
                <a:spcPct val="90000"/>
              </a:lnSpc>
            </a:pPr>
            <a:r>
              <a:rPr lang="en-US" altLang="en-US" sz="3600" b="1">
                <a:latin typeface="Comic Sans MS" pitchFamily="1" charset="0"/>
              </a:rPr>
              <a:t>A type of fault where rocks on either side move past each other sideways, with little up or down motion</a:t>
            </a:r>
          </a:p>
          <a:p>
            <a:pPr>
              <a:lnSpc>
                <a:spcPct val="90000"/>
              </a:lnSpc>
            </a:pPr>
            <a:r>
              <a:rPr lang="en-US" altLang="en-US" sz="3600" b="1">
                <a:latin typeface="Comic Sans MS" pitchFamily="1" charset="0"/>
              </a:rPr>
              <a:t>Caused by shearing</a:t>
            </a:r>
          </a:p>
          <a:p>
            <a:pPr>
              <a:lnSpc>
                <a:spcPct val="90000"/>
              </a:lnSpc>
            </a:pPr>
            <a:r>
              <a:rPr lang="en-US" altLang="en-US" sz="3600" b="1">
                <a:latin typeface="Comic Sans MS" pitchFamily="1" charset="0"/>
              </a:rPr>
              <a:t>Example: San Andreas Fault in California</a:t>
            </a:r>
          </a:p>
          <a:p>
            <a:pPr>
              <a:lnSpc>
                <a:spcPct val="90000"/>
              </a:lnSpc>
            </a:pPr>
            <a:endParaRPr lang="en-US" altLang="en-US" sz="2800">
              <a:latin typeface="Comic Sans MS" pitchFamily="1" charset="0"/>
            </a:endParaRPr>
          </a:p>
          <a:p>
            <a:pPr>
              <a:lnSpc>
                <a:spcPct val="90000"/>
              </a:lnSpc>
            </a:pPr>
            <a:endParaRPr lang="en-US" altLang="en-US" sz="2800"/>
          </a:p>
        </p:txBody>
      </p:sp>
    </p:spTree>
    <p:extLst>
      <p:ext uri="{BB962C8B-B14F-4D97-AF65-F5344CB8AC3E}">
        <p14:creationId xmlns:p14="http://schemas.microsoft.com/office/powerpoint/2010/main" val="5873190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rops_offs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63575"/>
            <a:ext cx="8305800" cy="5580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80499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descr="StrikeSlipLLFa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9600"/>
            <a:ext cx="83058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4127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10086131"/>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228600" y="485775"/>
            <a:ext cx="8686800" cy="5732463"/>
          </a:xfrm>
        </p:spPr>
      </p:pic>
    </p:spTree>
    <p:extLst>
      <p:ext uri="{BB962C8B-B14F-4D97-AF65-F5344CB8AC3E}">
        <p14:creationId xmlns:p14="http://schemas.microsoft.com/office/powerpoint/2010/main" val="799688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771"/>
            <a:ext cx="7924800" cy="1077218"/>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t>What do you know about earthquakes?</a:t>
            </a:r>
          </a:p>
          <a:p>
            <a:pPr marL="457200" indent="-457200">
              <a:buFont typeface="Arial" panose="020B0604020202020204" pitchFamily="34" charset="0"/>
              <a:buChar char="•"/>
            </a:pPr>
            <a:r>
              <a:rPr lang="en-US" sz="3200" dirty="0" smtClean="0"/>
              <a:t>What do you want to know? </a:t>
            </a:r>
            <a:endParaRPr lang="en-US" sz="3200" dirty="0"/>
          </a:p>
        </p:txBody>
      </p:sp>
      <p:pic>
        <p:nvPicPr>
          <p:cNvPr id="1026" name="Picture 2" descr="http://globalmedic.ca/docs/earthquake-roadsplit-580x38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8885358"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40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epicente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214438" y="609600"/>
            <a:ext cx="6713537" cy="5486400"/>
          </a:xfrm>
        </p:spPr>
      </p:pic>
    </p:spTree>
    <p:extLst>
      <p:ext uri="{BB962C8B-B14F-4D97-AF65-F5344CB8AC3E}">
        <p14:creationId xmlns:p14="http://schemas.microsoft.com/office/powerpoint/2010/main" val="302632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0"/>
            <a:ext cx="4625975" cy="6858000"/>
          </a:xfrm>
        </p:spPr>
        <p:txBody>
          <a:bodyPr>
            <a:normAutofit lnSpcReduction="10000"/>
          </a:bodyPr>
          <a:lstStyle/>
          <a:p>
            <a:pPr marL="285750" indent="-285750"/>
            <a:r>
              <a:rPr lang="en-US" b="1" i="1" dirty="0"/>
              <a:t>Elastic rebound hypothesis</a:t>
            </a:r>
            <a:r>
              <a:rPr lang="en-US" dirty="0"/>
              <a:t>: the idea that </a:t>
            </a:r>
            <a:r>
              <a:rPr lang="en-US" dirty="0" smtClean="0"/>
              <a:t>holds </a:t>
            </a:r>
            <a:r>
              <a:rPr lang="en-US" dirty="0"/>
              <a:t>that most earthquakes are produced by the rapid release of energy stored in rock that has been subjected to great forces.  When the strength of the rock is exceeded, it suddenly breaks, releasing some of its stored energy as seismic waves. </a:t>
            </a:r>
          </a:p>
          <a:p>
            <a:endParaRPr lang="en-US" dirty="0"/>
          </a:p>
        </p:txBody>
      </p:sp>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874" y="1066800"/>
            <a:ext cx="4518025" cy="4748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7497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599"/>
            <a:ext cx="8077200" cy="5262979"/>
          </a:xfrm>
          <a:prstGeom prst="rect">
            <a:avLst/>
          </a:prstGeom>
          <a:noFill/>
        </p:spPr>
        <p:txBody>
          <a:bodyPr wrap="square" rtlCol="0">
            <a:spAutoFit/>
          </a:bodyPr>
          <a:lstStyle/>
          <a:p>
            <a:endParaRPr lang="en-US" sz="2800" b="1" dirty="0" smtClean="0"/>
          </a:p>
          <a:p>
            <a:r>
              <a:rPr lang="en-US" sz="2800" b="1" u="sng" dirty="0" smtClean="0"/>
              <a:t>Question:</a:t>
            </a:r>
            <a:r>
              <a:rPr lang="en-US" sz="2800" b="1" dirty="0" smtClean="0"/>
              <a:t> How do you think the temperature of rock would affect its elasticity (ability to bend or break)?</a:t>
            </a:r>
          </a:p>
          <a:p>
            <a:endParaRPr lang="en-US" sz="2800" b="1" i="1" dirty="0" smtClean="0"/>
          </a:p>
          <a:p>
            <a:r>
              <a:rPr lang="en-US" sz="2800" b="1" i="1" dirty="0" smtClean="0"/>
              <a:t>Before and After:</a:t>
            </a:r>
            <a:endParaRPr lang="en-US" sz="2800" b="1" i="1" dirty="0"/>
          </a:p>
          <a:p>
            <a:pPr marL="457200" indent="-457200">
              <a:buFont typeface="Arial" panose="020B0604020202020204" pitchFamily="34" charset="0"/>
              <a:buChar char="•"/>
            </a:pPr>
            <a:r>
              <a:rPr lang="en-US" sz="2800" b="1" i="1" dirty="0" smtClean="0"/>
              <a:t>Foreshocks </a:t>
            </a:r>
            <a:r>
              <a:rPr lang="en-US" sz="2800" b="1" i="1" dirty="0"/>
              <a:t>– </a:t>
            </a:r>
            <a:r>
              <a:rPr lang="en-US" sz="2800" dirty="0"/>
              <a:t>small quakes that precede the main quake, between days and years prior to the main quake.</a:t>
            </a:r>
            <a:endParaRPr lang="en-US" sz="2400" dirty="0"/>
          </a:p>
          <a:p>
            <a:pPr marL="457200" indent="-457200">
              <a:buFont typeface="Arial" panose="020B0604020202020204" pitchFamily="34" charset="0"/>
              <a:buChar char="•"/>
            </a:pPr>
            <a:r>
              <a:rPr lang="en-US" sz="2800" b="1" i="1" dirty="0" smtClean="0"/>
              <a:t>Aftershocks – </a:t>
            </a:r>
            <a:r>
              <a:rPr lang="en-US" sz="2800" dirty="0" smtClean="0"/>
              <a:t>typically smaller earthquakes following the main earthquake that further release stored elastic energy, typically hours or up to weeks after.</a:t>
            </a:r>
          </a:p>
        </p:txBody>
      </p:sp>
    </p:spTree>
    <p:extLst>
      <p:ext uri="{BB962C8B-B14F-4D97-AF65-F5344CB8AC3E}">
        <p14:creationId xmlns:p14="http://schemas.microsoft.com/office/powerpoint/2010/main" val="29820712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8.2 Measuring Earthquakes</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799"/>
            <a:ext cx="9161368" cy="515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40356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Which is the most damaging type of seismic wave?</a:t>
            </a:r>
          </a:p>
          <a:p>
            <a:r>
              <a:rPr lang="en-US" dirty="0" smtClean="0"/>
              <a:t>What is the difference between a seismograph and seismogram?</a:t>
            </a:r>
          </a:p>
          <a:p>
            <a:r>
              <a:rPr lang="en-US" dirty="0" smtClean="0"/>
              <a:t>Which seismic wave travels faster: P or S?</a:t>
            </a:r>
            <a:endParaRPr lang="en-US" dirty="0"/>
          </a:p>
        </p:txBody>
      </p:sp>
    </p:spTree>
    <p:extLst>
      <p:ext uri="{BB962C8B-B14F-4D97-AF65-F5344CB8AC3E}">
        <p14:creationId xmlns:p14="http://schemas.microsoft.com/office/powerpoint/2010/main" val="7487326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sms-tsunami-warning.com/theme/tsunami/img/love-and-rayleigh-wav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0158" y="3429000"/>
            <a:ext cx="5486400" cy="35244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burkemuseum.org/static/earthquakes/cur-earthquake_clip_image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1771"/>
            <a:ext cx="4294292" cy="34507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305177" y="304800"/>
            <a:ext cx="4762623" cy="1477328"/>
          </a:xfrm>
          <a:prstGeom prst="rect">
            <a:avLst/>
          </a:prstGeom>
          <a:noFill/>
        </p:spPr>
        <p:txBody>
          <a:bodyPr wrap="square" rtlCol="0">
            <a:spAutoFit/>
          </a:bodyPr>
          <a:lstStyle/>
          <a:p>
            <a:pPr marL="285750" indent="-285750">
              <a:buFont typeface="Arial" panose="020B0604020202020204" pitchFamily="34" charset="0"/>
              <a:buChar char="•"/>
            </a:pPr>
            <a:r>
              <a:rPr lang="en-US" dirty="0">
                <a:hlinkClick r:id="rId4"/>
              </a:rPr>
              <a:t>http://</a:t>
            </a:r>
            <a:r>
              <a:rPr lang="en-US" dirty="0" smtClean="0">
                <a:hlinkClick r:id="rId4"/>
              </a:rPr>
              <a:t>www.geo.mtu.edu/UPSeis/waves.html</a:t>
            </a:r>
            <a:endParaRPr lang="en-US" dirty="0" smtClean="0"/>
          </a:p>
          <a:p>
            <a:pPr marL="285750" indent="-285750">
              <a:buFont typeface="Arial" panose="020B0604020202020204" pitchFamily="34" charset="0"/>
              <a:buChar char="•"/>
            </a:pPr>
            <a:r>
              <a:rPr lang="en-US" dirty="0"/>
              <a:t> </a:t>
            </a:r>
            <a:r>
              <a:rPr lang="en-US" dirty="0">
                <a:hlinkClick r:id="rId5"/>
              </a:rPr>
              <a:t>http://aspire.cosmic-ray.org/Labs/SeismicWaves</a:t>
            </a:r>
            <a:r>
              <a:rPr lang="en-US" dirty="0" smtClean="0">
                <a:hlinkClick r:id="rId5"/>
              </a:rPr>
              <a:t>/</a:t>
            </a:r>
            <a:r>
              <a:rPr lang="en-US" dirty="0" smtClean="0"/>
              <a:t> </a:t>
            </a:r>
          </a:p>
          <a:p>
            <a:pPr marL="285750" indent="-285750">
              <a:buFont typeface="Arial" panose="020B0604020202020204" pitchFamily="34" charset="0"/>
              <a:buChar char="•"/>
            </a:pPr>
            <a:r>
              <a:rPr lang="en-US" dirty="0">
                <a:hlinkClick r:id="rId6"/>
              </a:rPr>
              <a:t>https://</a:t>
            </a:r>
            <a:r>
              <a:rPr lang="en-US" dirty="0" smtClean="0">
                <a:hlinkClick r:id="rId6"/>
              </a:rPr>
              <a:t>ees.as.uky.edu/sites/default/files/elearning/module06swf.swf</a:t>
            </a:r>
            <a:r>
              <a:rPr lang="en-US" dirty="0" smtClean="0"/>
              <a:t> </a:t>
            </a:r>
            <a:endParaRPr lang="en-US" dirty="0"/>
          </a:p>
        </p:txBody>
      </p:sp>
    </p:spTree>
    <p:extLst>
      <p:ext uri="{BB962C8B-B14F-4D97-AF65-F5344CB8AC3E}">
        <p14:creationId xmlns:p14="http://schemas.microsoft.com/office/powerpoint/2010/main" val="12992079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ciencelearn.org.nz/var/sciencelearn/storage/images/contexts/earthquakes/sci-media/images/earth-waves/18513-8-eng-NZ/Earth-waves_full_size_portra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44"/>
            <a:ext cx="4572000" cy="68647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24400" y="152400"/>
            <a:ext cx="4191000" cy="6186309"/>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t>P Waves (Primary Waves) [Body]: </a:t>
            </a:r>
            <a:r>
              <a:rPr lang="en-US" dirty="0" smtClean="0"/>
              <a:t>fast moving, push-pull (compress-expand) waves, able to travel through solid &amp; liquid (slower through liquid) material moves in same direction as wave travel.  Alt. name: compression waves</a:t>
            </a:r>
          </a:p>
          <a:p>
            <a:endParaRPr lang="en-US" dirty="0"/>
          </a:p>
          <a:p>
            <a:pPr marL="285750" indent="-285750">
              <a:buFont typeface="Arial" panose="020B0604020202020204" pitchFamily="34" charset="0"/>
              <a:buChar char="•"/>
            </a:pPr>
            <a:r>
              <a:rPr lang="en-US" b="1" dirty="0" smtClean="0"/>
              <a:t>S Waves (Secondary Waves) [Body]: </a:t>
            </a:r>
            <a:r>
              <a:rPr lang="en-US" dirty="0" smtClean="0"/>
              <a:t>slower moving waves, only able to travel through solid, causing material to move at right angles relative to wave travel direction.  Alt. name: transverse waves </a:t>
            </a:r>
          </a:p>
          <a:p>
            <a:pPr marL="285750" indent="-285750">
              <a:buFont typeface="Arial" panose="020B0604020202020204" pitchFamily="34" charset="0"/>
              <a:buChar char="•"/>
            </a:pPr>
            <a:r>
              <a:rPr lang="en-US" b="1" dirty="0" smtClean="0"/>
              <a:t>Rayleigh Wave [Surface]:</a:t>
            </a:r>
            <a:r>
              <a:rPr lang="en-US" dirty="0" smtClean="0"/>
              <a:t> even slower moving waves, rolling motion like ocean waves – very destructive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smtClean="0"/>
              <a:t>Love Wave [Surface]:</a:t>
            </a:r>
            <a:r>
              <a:rPr lang="en-US" dirty="0" smtClean="0"/>
              <a:t> another slow moving surface wave, sided to side motion – very destructive</a:t>
            </a:r>
            <a:endParaRPr lang="en-US" dirty="0"/>
          </a:p>
        </p:txBody>
      </p:sp>
    </p:spTree>
    <p:extLst>
      <p:ext uri="{BB962C8B-B14F-4D97-AF65-F5344CB8AC3E}">
        <p14:creationId xmlns:p14="http://schemas.microsoft.com/office/powerpoint/2010/main" val="3090560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771"/>
            <a:ext cx="7935927" cy="68170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10200" y="533400"/>
            <a:ext cx="2376548" cy="584775"/>
          </a:xfrm>
          <a:prstGeom prst="rect">
            <a:avLst/>
          </a:prstGeom>
          <a:noFill/>
        </p:spPr>
        <p:txBody>
          <a:bodyPr wrap="none" rtlCol="0">
            <a:spAutoFit/>
          </a:bodyPr>
          <a:lstStyle/>
          <a:p>
            <a:r>
              <a:rPr lang="en-US" sz="3200" b="1" dirty="0" smtClean="0"/>
              <a:t>Seismograph</a:t>
            </a:r>
            <a:endParaRPr lang="en-US" sz="3200" b="1" dirty="0"/>
          </a:p>
        </p:txBody>
      </p:sp>
    </p:spTree>
    <p:extLst>
      <p:ext uri="{BB962C8B-B14F-4D97-AF65-F5344CB8AC3E}">
        <p14:creationId xmlns:p14="http://schemas.microsoft.com/office/powerpoint/2010/main" val="140663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 y="0"/>
            <a:ext cx="4814095" cy="342899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3990" y="3428999"/>
            <a:ext cx="4440010" cy="3429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1439" y="228407"/>
            <a:ext cx="4362562" cy="2972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573543"/>
            <a:ext cx="4703990" cy="3139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19200" y="76200"/>
            <a:ext cx="3051285" cy="769441"/>
          </a:xfrm>
          <a:prstGeom prst="rect">
            <a:avLst/>
          </a:prstGeom>
          <a:noFill/>
        </p:spPr>
        <p:txBody>
          <a:bodyPr wrap="none" rtlCol="0">
            <a:spAutoFit/>
          </a:bodyPr>
          <a:lstStyle/>
          <a:p>
            <a:r>
              <a:rPr lang="en-US" sz="4400" b="1" dirty="0" smtClean="0"/>
              <a:t>Seismogram</a:t>
            </a:r>
            <a:endParaRPr lang="en-US" sz="4400" b="1" dirty="0"/>
          </a:p>
        </p:txBody>
      </p:sp>
    </p:spTree>
    <p:extLst>
      <p:ext uri="{BB962C8B-B14F-4D97-AF65-F5344CB8AC3E}">
        <p14:creationId xmlns:p14="http://schemas.microsoft.com/office/powerpoint/2010/main" val="923364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Measuring Earthquakes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Can measure magnitude (M) or intensity</a:t>
            </a:r>
          </a:p>
          <a:p>
            <a:pPr lvl="1"/>
            <a:r>
              <a:rPr lang="en-US" dirty="0" smtClean="0"/>
              <a:t>Intensity – amount of shaking at a location based on amount of damage (not really an exact science)</a:t>
            </a:r>
          </a:p>
          <a:p>
            <a:pPr lvl="1"/>
            <a:r>
              <a:rPr lang="en-US" dirty="0" smtClean="0"/>
              <a:t>Magnitude – amount of energy released at source of earthquake </a:t>
            </a:r>
          </a:p>
          <a:p>
            <a:r>
              <a:rPr lang="en-US" b="1" i="1" dirty="0" smtClean="0"/>
              <a:t>Richter Scale </a:t>
            </a:r>
            <a:r>
              <a:rPr lang="en-US" dirty="0" smtClean="0"/>
              <a:t>– outdated - measures and records size of largest seismic wave at a location.  (wave strength decreases with distance)  Change in magnitude of 1 on scale represents ten fold difference in wave height.  Scale only useful for small, shallow earthquakes.</a:t>
            </a:r>
          </a:p>
          <a:p>
            <a:endParaRPr lang="en-US" dirty="0"/>
          </a:p>
        </p:txBody>
      </p:sp>
    </p:spTree>
    <p:extLst>
      <p:ext uri="{BB962C8B-B14F-4D97-AF65-F5344CB8AC3E}">
        <p14:creationId xmlns:p14="http://schemas.microsoft.com/office/powerpoint/2010/main" val="108115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8.1 Review Qs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dirty="0" smtClean="0"/>
              <a:t>Differentiate between focus and epicenter.</a:t>
            </a:r>
          </a:p>
          <a:p>
            <a:pPr marL="514350" indent="-514350">
              <a:buFont typeface="+mj-lt"/>
              <a:buAutoNum type="arabicPeriod"/>
            </a:pPr>
            <a:r>
              <a:rPr lang="en-US" dirty="0" smtClean="0"/>
              <a:t>What is a fault?</a:t>
            </a:r>
          </a:p>
          <a:p>
            <a:pPr marL="514350" indent="-514350">
              <a:buFont typeface="+mj-lt"/>
              <a:buAutoNum type="arabicPeriod"/>
            </a:pPr>
            <a:r>
              <a:rPr lang="en-US" dirty="0" smtClean="0"/>
              <a:t>What fault was involved in the devastating 1906 San Francisco earthquake?</a:t>
            </a:r>
          </a:p>
          <a:p>
            <a:pPr marL="514350" indent="-514350">
              <a:buFont typeface="+mj-lt"/>
              <a:buAutoNum type="arabicPeriod"/>
            </a:pPr>
            <a:r>
              <a:rPr lang="en-US" dirty="0" smtClean="0"/>
              <a:t>How many earthquakes occur each year?</a:t>
            </a:r>
          </a:p>
          <a:p>
            <a:pPr marL="514350" indent="-514350">
              <a:buFont typeface="+mj-lt"/>
              <a:buAutoNum type="arabicPeriod"/>
            </a:pPr>
            <a:r>
              <a:rPr lang="en-US" dirty="0" smtClean="0"/>
              <a:t>What does the word reverberation mean and how is this related to earthquakes?</a:t>
            </a:r>
          </a:p>
          <a:p>
            <a:pPr marL="514350" indent="-514350">
              <a:buFont typeface="+mj-lt"/>
              <a:buAutoNum type="arabicPeriod"/>
            </a:pPr>
            <a:r>
              <a:rPr lang="en-US" dirty="0" smtClean="0"/>
              <a:t>What is elastic rebound?  What does potential energy have to do with earthquakes?</a:t>
            </a:r>
          </a:p>
          <a:p>
            <a:endParaRPr lang="en-US" dirty="0"/>
          </a:p>
        </p:txBody>
      </p:sp>
    </p:spTree>
    <p:extLst>
      <p:ext uri="{BB962C8B-B14F-4D97-AF65-F5344CB8AC3E}">
        <p14:creationId xmlns:p14="http://schemas.microsoft.com/office/powerpoint/2010/main" val="18662485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sms-tsunami-warning.com/theme/tsunami/img/earthquakes/richter-scale/what_is_the_richter_scal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0"/>
            <a:ext cx="8385544"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5037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887"/>
            <a:ext cx="9144000" cy="2542040"/>
          </a:xfrm>
        </p:spPr>
        <p:txBody>
          <a:bodyPr>
            <a:normAutofit fontScale="85000" lnSpcReduction="20000"/>
          </a:bodyPr>
          <a:lstStyle/>
          <a:p>
            <a:r>
              <a:rPr lang="en-US" dirty="0" smtClean="0"/>
              <a:t>Moment Magnitude Scale</a:t>
            </a:r>
          </a:p>
          <a:p>
            <a:pPr lvl="1"/>
            <a:r>
              <a:rPr lang="en-US" dirty="0" smtClean="0"/>
              <a:t>Widely used by scientists</a:t>
            </a:r>
          </a:p>
          <a:p>
            <a:pPr lvl="1"/>
            <a:r>
              <a:rPr lang="en-US" dirty="0" smtClean="0"/>
              <a:t>Estimates total energy released by quake by factoring in:</a:t>
            </a:r>
          </a:p>
          <a:p>
            <a:pPr lvl="2"/>
            <a:r>
              <a:rPr lang="en-US" dirty="0" smtClean="0"/>
              <a:t>Seismographic data</a:t>
            </a:r>
          </a:p>
          <a:p>
            <a:pPr lvl="2"/>
            <a:r>
              <a:rPr lang="en-US" dirty="0" smtClean="0"/>
              <a:t>Displacement</a:t>
            </a:r>
          </a:p>
          <a:p>
            <a:pPr lvl="2"/>
            <a:r>
              <a:rPr lang="en-US" dirty="0" smtClean="0"/>
              <a:t>Area of fracture</a:t>
            </a:r>
          </a:p>
          <a:p>
            <a:pPr lvl="2"/>
            <a:r>
              <a:rPr lang="en-US" dirty="0" smtClean="0"/>
              <a:t>Strength of fractured rock</a:t>
            </a:r>
          </a:p>
        </p:txBody>
      </p:sp>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520269"/>
            <a:ext cx="7908925" cy="4294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406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8774" cy="6466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92193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771"/>
            <a:ext cx="8229600" cy="4525963"/>
          </a:xfrm>
        </p:spPr>
        <p:txBody>
          <a:bodyPr/>
          <a:lstStyle/>
          <a:p>
            <a:r>
              <a:rPr lang="en-US" dirty="0" smtClean="0"/>
              <a:t>Modified </a:t>
            </a:r>
            <a:r>
              <a:rPr lang="en-US" dirty="0" err="1" smtClean="0"/>
              <a:t>Mercalli</a:t>
            </a:r>
            <a:r>
              <a:rPr lang="en-US" dirty="0" smtClean="0"/>
              <a:t> Scale</a:t>
            </a:r>
          </a:p>
          <a:p>
            <a:pPr lvl="1"/>
            <a:r>
              <a:rPr lang="en-US" dirty="0" smtClean="0"/>
              <a:t>Based on intensity in terms of effects (</a:t>
            </a:r>
            <a:r>
              <a:rPr lang="en-US" dirty="0"/>
              <a:t>shaking felt and damage) </a:t>
            </a:r>
            <a:r>
              <a:rPr lang="en-US" dirty="0" smtClean="0"/>
              <a:t> at different locations</a:t>
            </a:r>
          </a:p>
          <a:p>
            <a:pPr lvl="1"/>
            <a:r>
              <a:rPr lang="en-US" dirty="0" smtClean="0"/>
              <a:t>Roman numerals</a:t>
            </a:r>
          </a:p>
          <a:p>
            <a:pPr lvl="1"/>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86000"/>
            <a:ext cx="9144000" cy="2036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2849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886"/>
            <a:ext cx="8610600" cy="687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6429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2657"/>
            <a:ext cx="8229600" cy="5453743"/>
          </a:xfrm>
        </p:spPr>
        <p:txBody>
          <a:bodyPr>
            <a:normAutofit/>
          </a:bodyPr>
          <a:lstStyle/>
          <a:p>
            <a:r>
              <a:rPr lang="en-US" dirty="0" smtClean="0"/>
              <a:t>Locating an earthquake</a:t>
            </a:r>
          </a:p>
          <a:p>
            <a:pPr lvl="1"/>
            <a:r>
              <a:rPr lang="en-US" dirty="0" smtClean="0"/>
              <a:t>Using P and S waves &amp; triangulation</a:t>
            </a:r>
          </a:p>
          <a:p>
            <a:pPr lvl="1"/>
            <a:r>
              <a:rPr lang="en-US" dirty="0" smtClean="0"/>
              <a:t>Old school method – modern methods utilize computers and digital signals from seismograph stations in real-time.</a:t>
            </a:r>
          </a:p>
          <a:p>
            <a:pPr lvl="1"/>
            <a:r>
              <a:rPr lang="en-US" dirty="0" smtClean="0"/>
              <a:t>Requirements for this method</a:t>
            </a:r>
          </a:p>
          <a:p>
            <a:pPr lvl="2"/>
            <a:r>
              <a:rPr lang="en-US" dirty="0" smtClean="0"/>
              <a:t>Time interval between P and S wave arrival to station (in minutes) (x3)</a:t>
            </a:r>
          </a:p>
          <a:p>
            <a:pPr lvl="2"/>
            <a:r>
              <a:rPr lang="en-US" dirty="0" smtClean="0"/>
              <a:t>Locations of three recording seismographs</a:t>
            </a:r>
          </a:p>
          <a:p>
            <a:pPr lvl="2"/>
            <a:r>
              <a:rPr lang="en-US" dirty="0" smtClean="0"/>
              <a:t>Travel-time graph – graph that describes speed of P and S waves as a function of distance from epicenter (x-axis) and time (y-axis).</a:t>
            </a:r>
            <a:endParaRPr lang="en-US" dirty="0"/>
          </a:p>
        </p:txBody>
      </p:sp>
      <p:sp>
        <p:nvSpPr>
          <p:cNvPr id="2" name="Rectangle 1"/>
          <p:cNvSpPr/>
          <p:nvPr/>
        </p:nvSpPr>
        <p:spPr>
          <a:xfrm>
            <a:off x="1371600" y="5943600"/>
            <a:ext cx="5181600" cy="369332"/>
          </a:xfrm>
          <a:prstGeom prst="rect">
            <a:avLst/>
          </a:prstGeom>
        </p:spPr>
        <p:txBody>
          <a:bodyPr wrap="square">
            <a:spAutoFit/>
          </a:bodyPr>
          <a:lstStyle/>
          <a:p>
            <a:r>
              <a:rPr lang="en-US" dirty="0">
                <a:hlinkClick r:id="rId2"/>
              </a:rPr>
              <a:t>https://</a:t>
            </a:r>
            <a:r>
              <a:rPr lang="en-US" dirty="0" smtClean="0">
                <a:hlinkClick r:id="rId2"/>
              </a:rPr>
              <a:t>www.youtube.com/watch?v=SFJ_l3uFkPI</a:t>
            </a:r>
            <a:r>
              <a:rPr lang="en-US" dirty="0" smtClean="0"/>
              <a:t> </a:t>
            </a:r>
            <a:endParaRPr lang="en-US" dirty="0"/>
          </a:p>
        </p:txBody>
      </p:sp>
    </p:spTree>
    <p:extLst>
      <p:ext uri="{BB962C8B-B14F-4D97-AF65-F5344CB8AC3E}">
        <p14:creationId xmlns:p14="http://schemas.microsoft.com/office/powerpoint/2010/main" val="13567789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2657"/>
            <a:ext cx="8229600" cy="6291943"/>
          </a:xfrm>
        </p:spPr>
        <p:txBody>
          <a:bodyPr>
            <a:normAutofit fontScale="92500" lnSpcReduction="10000"/>
          </a:bodyPr>
          <a:lstStyle/>
          <a:p>
            <a:r>
              <a:rPr lang="en-US" dirty="0" smtClean="0"/>
              <a:t>Procedure:</a:t>
            </a:r>
          </a:p>
          <a:p>
            <a:pPr lvl="1"/>
            <a:r>
              <a:rPr lang="en-US" dirty="0" smtClean="0"/>
              <a:t>1. Determine for three different seismograph stations the time interval between arrival of first P and S waves.  P waves ALWAYS arrive first.  Unit = minutes (for general purposes).</a:t>
            </a:r>
          </a:p>
          <a:p>
            <a:pPr lvl="1"/>
            <a:r>
              <a:rPr lang="en-US" dirty="0" smtClean="0"/>
              <a:t>2. Apply this interval to time-travel graph and observe where first P and S waves lie on curves.</a:t>
            </a:r>
          </a:p>
          <a:p>
            <a:pPr lvl="1"/>
            <a:r>
              <a:rPr lang="en-US" dirty="0" smtClean="0"/>
              <a:t>3. Check that time interval agrees with Y-axis, then read off distance from epicenter from X-axis.  Do this for </a:t>
            </a:r>
            <a:r>
              <a:rPr lang="en-US" i="1" dirty="0" smtClean="0"/>
              <a:t>each</a:t>
            </a:r>
            <a:r>
              <a:rPr lang="en-US" dirty="0" smtClean="0"/>
              <a:t> seismograph station.</a:t>
            </a:r>
          </a:p>
          <a:p>
            <a:pPr lvl="1"/>
            <a:r>
              <a:rPr lang="en-US" dirty="0" smtClean="0"/>
              <a:t>4. Draw circle around seismograph station with radius corresponding to distance obtained from step 3.  Use a compass.  Complete for each station.  Use map scale to draw circle correctly.</a:t>
            </a:r>
          </a:p>
          <a:p>
            <a:pPr lvl="1"/>
            <a:r>
              <a:rPr lang="en-US" dirty="0" smtClean="0"/>
              <a:t>5. Locate point where all three circles intersect – this is the epicenter!  </a:t>
            </a:r>
          </a:p>
          <a:p>
            <a:pPr lvl="1"/>
            <a:endParaRPr lang="en-US" dirty="0"/>
          </a:p>
        </p:txBody>
      </p:sp>
    </p:spTree>
    <p:extLst>
      <p:ext uri="{BB962C8B-B14F-4D97-AF65-F5344CB8AC3E}">
        <p14:creationId xmlns:p14="http://schemas.microsoft.com/office/powerpoint/2010/main" val="16088845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32657"/>
            <a:ext cx="6096000" cy="6921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44162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5410199" cy="6915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91200" y="1143000"/>
            <a:ext cx="2971800" cy="1200329"/>
          </a:xfrm>
          <a:prstGeom prst="rect">
            <a:avLst/>
          </a:prstGeom>
          <a:noFill/>
        </p:spPr>
        <p:txBody>
          <a:bodyPr wrap="square" rtlCol="0">
            <a:spAutoFit/>
          </a:bodyPr>
          <a:lstStyle/>
          <a:p>
            <a:r>
              <a:rPr lang="en-US" b="1" dirty="0" smtClean="0"/>
              <a:t>Actual science is always a bit more complicated than what is encountered in beginning courses…</a:t>
            </a:r>
            <a:endParaRPr lang="en-US" b="1" dirty="0"/>
          </a:p>
        </p:txBody>
      </p:sp>
    </p:spTree>
    <p:extLst>
      <p:ext uri="{BB962C8B-B14F-4D97-AF65-F5344CB8AC3E}">
        <p14:creationId xmlns:p14="http://schemas.microsoft.com/office/powerpoint/2010/main" val="4192449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73" y="990600"/>
            <a:ext cx="9200541"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0" y="228600"/>
            <a:ext cx="3110403" cy="369332"/>
          </a:xfrm>
          <a:prstGeom prst="rect">
            <a:avLst/>
          </a:prstGeom>
        </p:spPr>
        <p:txBody>
          <a:bodyPr wrap="none">
            <a:spAutoFit/>
          </a:bodyPr>
          <a:lstStyle/>
          <a:p>
            <a:r>
              <a:rPr lang="en-US" dirty="0">
                <a:hlinkClick r:id="rId3"/>
              </a:rPr>
              <a:t>http://</a:t>
            </a:r>
            <a:r>
              <a:rPr lang="en-US" dirty="0" smtClean="0">
                <a:hlinkClick r:id="rId3"/>
              </a:rPr>
              <a:t>youtu.be/oBS7BKqHRhs </a:t>
            </a:r>
            <a:endParaRPr lang="en-US" dirty="0"/>
          </a:p>
        </p:txBody>
      </p:sp>
      <p:sp>
        <p:nvSpPr>
          <p:cNvPr id="5" name="Rectangle 4"/>
          <p:cNvSpPr/>
          <p:nvPr/>
        </p:nvSpPr>
        <p:spPr>
          <a:xfrm>
            <a:off x="5867400" y="228209"/>
            <a:ext cx="2866939" cy="369332"/>
          </a:xfrm>
          <a:prstGeom prst="rect">
            <a:avLst/>
          </a:prstGeom>
        </p:spPr>
        <p:txBody>
          <a:bodyPr wrap="none">
            <a:spAutoFit/>
          </a:bodyPr>
          <a:lstStyle/>
          <a:p>
            <a:r>
              <a:rPr lang="en-US" dirty="0">
                <a:hlinkClick r:id="rId4"/>
              </a:rPr>
              <a:t>http://</a:t>
            </a:r>
            <a:r>
              <a:rPr lang="en-US" dirty="0" smtClean="0">
                <a:hlinkClick r:id="rId4"/>
              </a:rPr>
              <a:t>youtu.be/SFJ_l3uFkPI</a:t>
            </a:r>
            <a:r>
              <a:rPr lang="en-US" dirty="0" smtClean="0"/>
              <a:t> </a:t>
            </a:r>
            <a:endParaRPr lang="en-US" dirty="0"/>
          </a:p>
        </p:txBody>
      </p:sp>
      <p:sp>
        <p:nvSpPr>
          <p:cNvPr id="6" name="TextBox 5"/>
          <p:cNvSpPr txBox="1"/>
          <p:nvPr/>
        </p:nvSpPr>
        <p:spPr>
          <a:xfrm>
            <a:off x="3810000" y="228209"/>
            <a:ext cx="1382430" cy="369332"/>
          </a:xfrm>
          <a:prstGeom prst="rect">
            <a:avLst/>
          </a:prstGeom>
          <a:noFill/>
        </p:spPr>
        <p:txBody>
          <a:bodyPr wrap="none" rtlCol="0">
            <a:spAutoFit/>
          </a:bodyPr>
          <a:lstStyle/>
          <a:p>
            <a:r>
              <a:rPr lang="en-US" b="1" dirty="0" smtClean="0"/>
              <a:t>&lt;-Tutorials-&gt;</a:t>
            </a:r>
            <a:endParaRPr lang="en-US" b="1" dirty="0"/>
          </a:p>
        </p:txBody>
      </p:sp>
    </p:spTree>
    <p:extLst>
      <p:ext uri="{BB962C8B-B14F-4D97-AF65-F5344CB8AC3E}">
        <p14:creationId xmlns:p14="http://schemas.microsoft.com/office/powerpoint/2010/main" val="66118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754326"/>
          </a:xfrm>
          <a:prstGeom prst="rect">
            <a:avLst/>
          </a:prstGeom>
          <a:noFill/>
        </p:spPr>
        <p:txBody>
          <a:bodyPr wrap="square" numCol="2" rtlCol="0">
            <a:spAutoFit/>
          </a:bodyPr>
          <a:lstStyle/>
          <a:p>
            <a:r>
              <a:rPr lang="en-US" b="1" dirty="0" smtClean="0"/>
              <a:t>The destructive force of Earthquakes: </a:t>
            </a:r>
          </a:p>
          <a:p>
            <a:pPr marL="285750" indent="-285750">
              <a:buFont typeface="Arial" panose="020B0604020202020204" pitchFamily="34" charset="0"/>
              <a:buChar char="•"/>
            </a:pPr>
            <a:r>
              <a:rPr lang="en-US" dirty="0" smtClean="0">
                <a:hlinkClick r:id="rId2"/>
              </a:rPr>
              <a:t>http://youtu.be/CtBXTvtFaCU</a:t>
            </a:r>
            <a:endParaRPr lang="en-US" dirty="0"/>
          </a:p>
          <a:p>
            <a:pPr marL="285750" indent="-285750">
              <a:buFont typeface="Arial" panose="020B0604020202020204" pitchFamily="34" charset="0"/>
              <a:buChar char="•"/>
            </a:pPr>
            <a:r>
              <a:rPr lang="en-US" dirty="0" smtClean="0">
                <a:hlinkClick r:id="rId3"/>
              </a:rPr>
              <a:t>http://youtu.be/jXnp4a1t6y8</a:t>
            </a:r>
            <a:r>
              <a:rPr lang="en-US" dirty="0" smtClean="0"/>
              <a:t> </a:t>
            </a:r>
          </a:p>
          <a:p>
            <a:pPr marL="285750" indent="-285750">
              <a:buFont typeface="Arial" panose="020B0604020202020204" pitchFamily="34" charset="0"/>
              <a:buChar char="•"/>
            </a:pPr>
            <a:endParaRPr lang="en-US" dirty="0" smtClean="0">
              <a:hlinkClick r:id="rId4"/>
            </a:endParaRPr>
          </a:p>
          <a:p>
            <a:pPr marL="285750" indent="-285750">
              <a:buFont typeface="Arial" panose="020B0604020202020204" pitchFamily="34" charset="0"/>
              <a:buChar char="•"/>
            </a:pPr>
            <a:endParaRPr lang="en-US" dirty="0">
              <a:hlinkClick r:id="rId4"/>
            </a:endParaRPr>
          </a:p>
          <a:p>
            <a:pPr marL="285750" indent="-285750">
              <a:buFont typeface="Arial" panose="020B0604020202020204" pitchFamily="34" charset="0"/>
              <a:buChar char="•"/>
            </a:pPr>
            <a:endParaRPr lang="en-US" dirty="0" smtClean="0">
              <a:hlinkClick r:id="rId4"/>
            </a:endParaRPr>
          </a:p>
          <a:p>
            <a:pPr marL="285750" indent="-285750">
              <a:buFont typeface="Arial" panose="020B0604020202020204" pitchFamily="34" charset="0"/>
              <a:buChar char="•"/>
            </a:pPr>
            <a:r>
              <a:rPr lang="en-US" dirty="0" smtClean="0">
                <a:hlinkClick r:id="rId4"/>
              </a:rPr>
              <a:t>http://youtu.be/9uMtkrrNgzQ</a:t>
            </a:r>
            <a:endParaRPr lang="en-US" dirty="0"/>
          </a:p>
          <a:p>
            <a:pPr marL="285750" indent="-285750">
              <a:buFont typeface="Arial" panose="020B0604020202020204" pitchFamily="34" charset="0"/>
              <a:buChar char="•"/>
            </a:pPr>
            <a:r>
              <a:rPr lang="en-US" dirty="0" smtClean="0">
                <a:hlinkClick r:id="rId5"/>
              </a:rPr>
              <a:t>http://youtu.be/NisWbAXfyWI</a:t>
            </a:r>
            <a:r>
              <a:rPr lang="en-US" dirty="0" smtClean="0"/>
              <a:t> </a:t>
            </a:r>
            <a:endParaRPr lang="en-US" dirty="0" smtClean="0">
              <a:hlinkClick r:id="rId6"/>
            </a:endParaRPr>
          </a:p>
          <a:p>
            <a:pPr marL="285750" indent="-285750">
              <a:buFont typeface="Arial" panose="020B0604020202020204" pitchFamily="34" charset="0"/>
              <a:buChar char="•"/>
            </a:pPr>
            <a:r>
              <a:rPr lang="en-US" dirty="0" smtClean="0">
                <a:hlinkClick r:id="rId6"/>
              </a:rPr>
              <a:t>http://youtu.be/TzlodnjPAuc</a:t>
            </a:r>
            <a:r>
              <a:rPr lang="en-US" dirty="0" smtClean="0"/>
              <a:t>  </a:t>
            </a:r>
            <a:endParaRPr lang="en-US" dirty="0"/>
          </a:p>
        </p:txBody>
      </p:sp>
      <p:pic>
        <p:nvPicPr>
          <p:cNvPr id="2050" name="Picture 2" descr="http://2.bp.blogspot.com/_INfPc57jYTo/S94sB9g-8OI/AAAAAAAAAA8/wGsrxFiM_X0/s1600/earthquak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914400"/>
            <a:ext cx="9143999"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792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2" y="533400"/>
            <a:ext cx="9129648" cy="5800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55362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685800" y="762000"/>
            <a:ext cx="7772400" cy="5334000"/>
          </a:xfrm>
        </p:spPr>
        <p:txBody>
          <a:bodyPr/>
          <a:lstStyle/>
          <a:p>
            <a:pPr marL="609600" indent="-609600" eaLnBrk="1" hangingPunct="1">
              <a:lnSpc>
                <a:spcPts val="3000"/>
              </a:lnSpc>
              <a:spcBef>
                <a:spcPct val="40000"/>
              </a:spcBef>
              <a:buFontTx/>
              <a:buAutoNum type="arabicPeriod"/>
            </a:pPr>
            <a:r>
              <a:rPr lang="en-US" altLang="en-US" sz="2000" smtClean="0"/>
              <a:t>Geologists use seismic waves to locate an earthquake’s epicenter</a:t>
            </a:r>
          </a:p>
          <a:p>
            <a:pPr marL="609600" indent="-609600" eaLnBrk="1" hangingPunct="1">
              <a:lnSpc>
                <a:spcPts val="3000"/>
              </a:lnSpc>
              <a:spcBef>
                <a:spcPct val="40000"/>
              </a:spcBef>
              <a:buFontTx/>
              <a:buAutoNum type="arabicPeriod"/>
            </a:pPr>
            <a:r>
              <a:rPr lang="en-US" altLang="en-US" sz="2000" smtClean="0"/>
              <a:t>When an earthquake strikes, P waves arrive at a seismograph first, S waves arrive second</a:t>
            </a:r>
          </a:p>
          <a:p>
            <a:pPr marL="609600" indent="-609600" eaLnBrk="1" hangingPunct="1">
              <a:lnSpc>
                <a:spcPts val="3000"/>
              </a:lnSpc>
              <a:spcBef>
                <a:spcPct val="40000"/>
              </a:spcBef>
              <a:buFontTx/>
              <a:buAutoNum type="arabicPeriod"/>
            </a:pPr>
            <a:r>
              <a:rPr lang="en-US" altLang="en-US" sz="2000" smtClean="0"/>
              <a:t>The further away the epicenter is, the greater the difference between the two arrival times</a:t>
            </a:r>
          </a:p>
          <a:p>
            <a:pPr marL="609600" indent="-609600" eaLnBrk="1" hangingPunct="1">
              <a:lnSpc>
                <a:spcPts val="3000"/>
              </a:lnSpc>
              <a:spcBef>
                <a:spcPct val="40000"/>
              </a:spcBef>
              <a:buFontTx/>
              <a:buAutoNum type="arabicPeriod"/>
            </a:pPr>
            <a:r>
              <a:rPr lang="en-US" altLang="en-US" sz="2000" smtClean="0"/>
              <a:t>The time difference tells scientists how far from the seismograph the epicenter is</a:t>
            </a:r>
          </a:p>
          <a:p>
            <a:pPr marL="609600" indent="-609600" eaLnBrk="1" hangingPunct="1">
              <a:lnSpc>
                <a:spcPts val="3000"/>
              </a:lnSpc>
              <a:spcBef>
                <a:spcPct val="40000"/>
              </a:spcBef>
              <a:buFontTx/>
              <a:buAutoNum type="arabicPeriod"/>
            </a:pPr>
            <a:r>
              <a:rPr lang="en-US" altLang="en-US" sz="2000" smtClean="0"/>
              <a:t>Scientist use information from three different seismograph stations to plot circles on a map</a:t>
            </a:r>
          </a:p>
          <a:p>
            <a:pPr marL="609600" indent="-609600" eaLnBrk="1" hangingPunct="1">
              <a:lnSpc>
                <a:spcPts val="3000"/>
              </a:lnSpc>
              <a:spcBef>
                <a:spcPct val="40000"/>
              </a:spcBef>
              <a:buFontTx/>
              <a:buAutoNum type="arabicPeriod"/>
            </a:pPr>
            <a:r>
              <a:rPr lang="en-US" altLang="en-US" sz="2000" smtClean="0"/>
              <a:t>The single point where the three circles intersect is the location of the earthquake’s epicenter</a:t>
            </a:r>
            <a:endParaRPr lang="en-US" altLang="en-US" sz="2800" smtClean="0"/>
          </a:p>
        </p:txBody>
      </p:sp>
    </p:spTree>
    <p:extLst>
      <p:ext uri="{BB962C8B-B14F-4D97-AF65-F5344CB8AC3E}">
        <p14:creationId xmlns:p14="http://schemas.microsoft.com/office/powerpoint/2010/main" val="24938080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epicenter3"/>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912813" y="609600"/>
            <a:ext cx="7316787" cy="5486400"/>
          </a:xfrm>
        </p:spPr>
      </p:pic>
    </p:spTree>
    <p:extLst>
      <p:ext uri="{BB962C8B-B14F-4D97-AF65-F5344CB8AC3E}">
        <p14:creationId xmlns:p14="http://schemas.microsoft.com/office/powerpoint/2010/main" val="9903284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4419599" cy="2220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4485465"/>
            <a:ext cx="4191000" cy="2372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0691" y="4095405"/>
            <a:ext cx="3693310" cy="2762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0"/>
            <a:ext cx="3048000" cy="409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220047"/>
            <a:ext cx="4381500" cy="2300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733800" y="1600200"/>
            <a:ext cx="457200" cy="646331"/>
          </a:xfrm>
          <a:prstGeom prst="rect">
            <a:avLst/>
          </a:prstGeom>
          <a:noFill/>
        </p:spPr>
        <p:txBody>
          <a:bodyPr wrap="square" rtlCol="0">
            <a:spAutoFit/>
          </a:bodyPr>
          <a:lstStyle/>
          <a:p>
            <a:r>
              <a:rPr lang="en-US" sz="3600" b="1" dirty="0" smtClean="0">
                <a:solidFill>
                  <a:srgbClr val="FF0000"/>
                </a:solidFill>
              </a:rPr>
              <a:t>1</a:t>
            </a:r>
            <a:endParaRPr lang="en-US" sz="3600" b="1" dirty="0">
              <a:solidFill>
                <a:srgbClr val="FF0000"/>
              </a:solidFill>
            </a:endParaRPr>
          </a:p>
        </p:txBody>
      </p:sp>
      <p:sp>
        <p:nvSpPr>
          <p:cNvPr id="10" name="TextBox 9"/>
          <p:cNvSpPr txBox="1"/>
          <p:nvPr/>
        </p:nvSpPr>
        <p:spPr>
          <a:xfrm>
            <a:off x="4838700" y="3837940"/>
            <a:ext cx="457200" cy="646331"/>
          </a:xfrm>
          <a:prstGeom prst="rect">
            <a:avLst/>
          </a:prstGeom>
          <a:noFill/>
        </p:spPr>
        <p:txBody>
          <a:bodyPr wrap="square" rtlCol="0">
            <a:spAutoFit/>
          </a:bodyPr>
          <a:lstStyle/>
          <a:p>
            <a:r>
              <a:rPr lang="en-US" sz="3600" b="1" dirty="0">
                <a:solidFill>
                  <a:srgbClr val="FF0000"/>
                </a:solidFill>
              </a:rPr>
              <a:t>2</a:t>
            </a:r>
          </a:p>
        </p:txBody>
      </p:sp>
      <p:sp>
        <p:nvSpPr>
          <p:cNvPr id="11" name="TextBox 10"/>
          <p:cNvSpPr txBox="1"/>
          <p:nvPr/>
        </p:nvSpPr>
        <p:spPr>
          <a:xfrm>
            <a:off x="6106886" y="3370191"/>
            <a:ext cx="457200" cy="646331"/>
          </a:xfrm>
          <a:prstGeom prst="rect">
            <a:avLst/>
          </a:prstGeom>
          <a:noFill/>
        </p:spPr>
        <p:txBody>
          <a:bodyPr wrap="square" rtlCol="0">
            <a:spAutoFit/>
          </a:bodyPr>
          <a:lstStyle/>
          <a:p>
            <a:r>
              <a:rPr lang="en-US" sz="3600" b="1" dirty="0">
                <a:solidFill>
                  <a:srgbClr val="FF0000"/>
                </a:solidFill>
              </a:rPr>
              <a:t>3</a:t>
            </a:r>
          </a:p>
        </p:txBody>
      </p:sp>
      <p:sp>
        <p:nvSpPr>
          <p:cNvPr id="12" name="TextBox 11"/>
          <p:cNvSpPr txBox="1"/>
          <p:nvPr/>
        </p:nvSpPr>
        <p:spPr>
          <a:xfrm>
            <a:off x="8675915" y="4197169"/>
            <a:ext cx="457200" cy="646331"/>
          </a:xfrm>
          <a:prstGeom prst="rect">
            <a:avLst/>
          </a:prstGeom>
          <a:noFill/>
        </p:spPr>
        <p:txBody>
          <a:bodyPr wrap="square" rtlCol="0">
            <a:spAutoFit/>
          </a:bodyPr>
          <a:lstStyle/>
          <a:p>
            <a:r>
              <a:rPr lang="en-US" sz="3600" b="1" dirty="0">
                <a:solidFill>
                  <a:srgbClr val="FF0000"/>
                </a:solidFill>
              </a:rPr>
              <a:t>5</a:t>
            </a:r>
          </a:p>
        </p:txBody>
      </p:sp>
      <p:sp>
        <p:nvSpPr>
          <p:cNvPr id="13" name="TextBox 12"/>
          <p:cNvSpPr txBox="1"/>
          <p:nvPr/>
        </p:nvSpPr>
        <p:spPr>
          <a:xfrm>
            <a:off x="3886200" y="4818322"/>
            <a:ext cx="457200" cy="646331"/>
          </a:xfrm>
          <a:prstGeom prst="rect">
            <a:avLst/>
          </a:prstGeom>
          <a:noFill/>
        </p:spPr>
        <p:txBody>
          <a:bodyPr wrap="square" rtlCol="0">
            <a:spAutoFit/>
          </a:bodyPr>
          <a:lstStyle/>
          <a:p>
            <a:r>
              <a:rPr lang="en-US" sz="3600" b="1" dirty="0">
                <a:solidFill>
                  <a:srgbClr val="FF0000"/>
                </a:solidFill>
              </a:rPr>
              <a:t>4</a:t>
            </a:r>
          </a:p>
        </p:txBody>
      </p:sp>
    </p:spTree>
    <p:extLst>
      <p:ext uri="{BB962C8B-B14F-4D97-AF65-F5344CB8AC3E}">
        <p14:creationId xmlns:p14="http://schemas.microsoft.com/office/powerpoint/2010/main" val="41470877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4419599" cy="2220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4485465"/>
            <a:ext cx="4191000" cy="2372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0691" y="4095405"/>
            <a:ext cx="3693310" cy="2762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0"/>
            <a:ext cx="3048000" cy="409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220047"/>
            <a:ext cx="4381500" cy="2300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6201" y="2"/>
            <a:ext cx="4038599" cy="646331"/>
          </a:xfrm>
          <a:prstGeom prst="rect">
            <a:avLst/>
          </a:prstGeom>
          <a:noFill/>
        </p:spPr>
        <p:txBody>
          <a:bodyPr wrap="square" rtlCol="0">
            <a:spAutoFit/>
          </a:bodyPr>
          <a:lstStyle/>
          <a:p>
            <a:r>
              <a:rPr lang="en-US" sz="3600" b="1" dirty="0" err="1" smtClean="0">
                <a:solidFill>
                  <a:srgbClr val="FF0000"/>
                </a:solidFill>
              </a:rPr>
              <a:t>Liquifaction</a:t>
            </a:r>
            <a:endParaRPr lang="en-US" sz="3600" b="1" dirty="0">
              <a:solidFill>
                <a:srgbClr val="FF0000"/>
              </a:solidFill>
            </a:endParaRPr>
          </a:p>
        </p:txBody>
      </p:sp>
      <p:sp>
        <p:nvSpPr>
          <p:cNvPr id="10" name="TextBox 9"/>
          <p:cNvSpPr txBox="1"/>
          <p:nvPr/>
        </p:nvSpPr>
        <p:spPr>
          <a:xfrm>
            <a:off x="914400" y="3837940"/>
            <a:ext cx="4381500" cy="646331"/>
          </a:xfrm>
          <a:prstGeom prst="rect">
            <a:avLst/>
          </a:prstGeom>
          <a:noFill/>
        </p:spPr>
        <p:txBody>
          <a:bodyPr wrap="square" rtlCol="0">
            <a:spAutoFit/>
          </a:bodyPr>
          <a:lstStyle/>
          <a:p>
            <a:r>
              <a:rPr lang="en-US" sz="3600" b="1" dirty="0" smtClean="0">
                <a:solidFill>
                  <a:srgbClr val="FF0000"/>
                </a:solidFill>
              </a:rPr>
              <a:t>Tsunami</a:t>
            </a:r>
            <a:endParaRPr lang="en-US" sz="3600" b="1" dirty="0">
              <a:solidFill>
                <a:srgbClr val="FF0000"/>
              </a:solidFill>
            </a:endParaRPr>
          </a:p>
        </p:txBody>
      </p:sp>
      <p:sp>
        <p:nvSpPr>
          <p:cNvPr id="11" name="TextBox 10"/>
          <p:cNvSpPr txBox="1"/>
          <p:nvPr/>
        </p:nvSpPr>
        <p:spPr>
          <a:xfrm>
            <a:off x="6106885" y="3387582"/>
            <a:ext cx="3026229" cy="646331"/>
          </a:xfrm>
          <a:prstGeom prst="rect">
            <a:avLst/>
          </a:prstGeom>
          <a:noFill/>
        </p:spPr>
        <p:txBody>
          <a:bodyPr wrap="square" rtlCol="0">
            <a:spAutoFit/>
          </a:bodyPr>
          <a:lstStyle/>
          <a:p>
            <a:r>
              <a:rPr lang="en-US" sz="3600" b="1" dirty="0" smtClean="0">
                <a:solidFill>
                  <a:srgbClr val="FF0000"/>
                </a:solidFill>
              </a:rPr>
              <a:t>Landslide</a:t>
            </a:r>
            <a:endParaRPr lang="en-US" sz="3600" b="1" dirty="0">
              <a:solidFill>
                <a:srgbClr val="FF0000"/>
              </a:solidFill>
            </a:endParaRPr>
          </a:p>
        </p:txBody>
      </p:sp>
      <p:sp>
        <p:nvSpPr>
          <p:cNvPr id="12" name="TextBox 11"/>
          <p:cNvSpPr txBox="1"/>
          <p:nvPr/>
        </p:nvSpPr>
        <p:spPr>
          <a:xfrm>
            <a:off x="5791200" y="4197169"/>
            <a:ext cx="3341915" cy="646331"/>
          </a:xfrm>
          <a:prstGeom prst="rect">
            <a:avLst/>
          </a:prstGeom>
          <a:noFill/>
        </p:spPr>
        <p:txBody>
          <a:bodyPr wrap="square" rtlCol="0">
            <a:spAutoFit/>
          </a:bodyPr>
          <a:lstStyle/>
          <a:p>
            <a:r>
              <a:rPr lang="en-US" sz="3600" b="1" dirty="0" smtClean="0">
                <a:solidFill>
                  <a:srgbClr val="FF0000"/>
                </a:solidFill>
              </a:rPr>
              <a:t>Mudslide</a:t>
            </a:r>
            <a:endParaRPr lang="en-US" sz="3600" b="1" dirty="0">
              <a:solidFill>
                <a:srgbClr val="FF0000"/>
              </a:solidFill>
            </a:endParaRPr>
          </a:p>
        </p:txBody>
      </p:sp>
      <p:sp>
        <p:nvSpPr>
          <p:cNvPr id="13" name="TextBox 12"/>
          <p:cNvSpPr txBox="1"/>
          <p:nvPr/>
        </p:nvSpPr>
        <p:spPr>
          <a:xfrm>
            <a:off x="228600" y="6211667"/>
            <a:ext cx="3733800" cy="646331"/>
          </a:xfrm>
          <a:prstGeom prst="rect">
            <a:avLst/>
          </a:prstGeom>
          <a:noFill/>
        </p:spPr>
        <p:txBody>
          <a:bodyPr wrap="square" rtlCol="0">
            <a:spAutoFit/>
          </a:bodyPr>
          <a:lstStyle/>
          <a:p>
            <a:r>
              <a:rPr lang="en-US" sz="3600" b="1" dirty="0" smtClean="0">
                <a:solidFill>
                  <a:srgbClr val="FF0000"/>
                </a:solidFill>
              </a:rPr>
              <a:t>Strong vibrations</a:t>
            </a:r>
            <a:endParaRPr lang="en-US" sz="3600" b="1" dirty="0">
              <a:solidFill>
                <a:srgbClr val="FF0000"/>
              </a:solidFill>
            </a:endParaRPr>
          </a:p>
        </p:txBody>
      </p:sp>
    </p:spTree>
    <p:extLst>
      <p:ext uri="{BB962C8B-B14F-4D97-AF65-F5344CB8AC3E}">
        <p14:creationId xmlns:p14="http://schemas.microsoft.com/office/powerpoint/2010/main" val="3102623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u="sng" dirty="0" smtClean="0"/>
              <a:t>Earth’s Interior</a:t>
            </a:r>
            <a:endParaRPr lang="en-US" b="1" u="sng" dirty="0"/>
          </a:p>
        </p:txBody>
      </p:sp>
      <p:pic>
        <p:nvPicPr>
          <p:cNvPr id="1026" name="Picture 2" descr="http://study.com/cimages/multimages/16/earth_layers_nas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51" y="1752600"/>
            <a:ext cx="40005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iupui.edu/~g115/assets/mod04/earth_composition_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9508" y="539863"/>
            <a:ext cx="5011836" cy="5930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5910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we know about Earth’s interior?</a:t>
            </a:r>
            <a:endParaRPr lang="en-US" dirty="0"/>
          </a:p>
        </p:txBody>
      </p:sp>
      <p:sp>
        <p:nvSpPr>
          <p:cNvPr id="3" name="Content Placeholder 2"/>
          <p:cNvSpPr>
            <a:spLocks noGrp="1"/>
          </p:cNvSpPr>
          <p:nvPr>
            <p:ph idx="1"/>
          </p:nvPr>
        </p:nvSpPr>
        <p:spPr/>
        <p:txBody>
          <a:bodyPr/>
          <a:lstStyle/>
          <a:p>
            <a:r>
              <a:rPr lang="en-US" dirty="0" smtClean="0"/>
              <a:t>Seismic waves travel throughout the planet</a:t>
            </a:r>
          </a:p>
          <a:p>
            <a:r>
              <a:rPr lang="en-US" dirty="0" smtClean="0"/>
              <a:t>Reverberating, reflecting, refracting as the various layers are encountered</a:t>
            </a:r>
          </a:p>
          <a:p>
            <a:r>
              <a:rPr lang="en-US" dirty="0" smtClean="0"/>
              <a:t>P waves travel through all layers, but refract</a:t>
            </a:r>
          </a:p>
          <a:p>
            <a:r>
              <a:rPr lang="en-US" dirty="0" smtClean="0"/>
              <a:t>S waves travel through all layers up until the outer core (liquid)</a:t>
            </a:r>
          </a:p>
          <a:p>
            <a:r>
              <a:rPr lang="en-US" dirty="0" smtClean="0"/>
              <a:t>Shadow zones</a:t>
            </a:r>
          </a:p>
          <a:p>
            <a:endParaRPr lang="en-US" dirty="0"/>
          </a:p>
        </p:txBody>
      </p:sp>
    </p:spTree>
    <p:extLst>
      <p:ext uri="{BB962C8B-B14F-4D97-AF65-F5344CB8AC3E}">
        <p14:creationId xmlns:p14="http://schemas.microsoft.com/office/powerpoint/2010/main" val="665595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482" name="Picture 2" descr="http://geopick.uncc.edu/geologyWeb/physicalGeology/Topics/910earthquakes/imagesEarthquakes/FIG18_0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33400"/>
            <a:ext cx="7620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284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qcc.cuny.edu/BiologicalSciences/Faculty/rscal/Physical%20Geology/images/p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76200"/>
            <a:ext cx="6934200" cy="6613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5380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luckysci.com/wp-content/uploads/2014/07/seismic-wav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14" y="152400"/>
            <a:ext cx="8706177" cy="6430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477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0" y="876300"/>
            <a:ext cx="9147940" cy="598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0" y="0"/>
            <a:ext cx="7391400" cy="830997"/>
          </a:xfrm>
          <a:prstGeom prst="rect">
            <a:avLst/>
          </a:prstGeom>
          <a:noFill/>
        </p:spPr>
        <p:txBody>
          <a:bodyPr wrap="square" numCol="2" rtlCol="0">
            <a:spAutoFit/>
          </a:bodyPr>
          <a:lstStyle/>
          <a:p>
            <a:pPr marL="285750" indent="-285750">
              <a:buFont typeface="Arial" panose="020B0604020202020204" pitchFamily="34" charset="0"/>
              <a:buChar char="•"/>
            </a:pPr>
            <a:r>
              <a:rPr lang="en-US" sz="1200" dirty="0">
                <a:hlinkClick r:id="rId3"/>
              </a:rPr>
              <a:t>http://</a:t>
            </a:r>
            <a:r>
              <a:rPr lang="en-US" sz="1200" dirty="0" smtClean="0">
                <a:hlinkClick r:id="rId3"/>
              </a:rPr>
              <a:t>youtu.be/noq8FYvRqgs</a:t>
            </a:r>
            <a:endParaRPr lang="en-US" sz="1200" dirty="0"/>
          </a:p>
          <a:p>
            <a:pPr marL="285750" indent="-285750">
              <a:buFont typeface="Arial" panose="020B0604020202020204" pitchFamily="34" charset="0"/>
              <a:buChar char="•"/>
            </a:pPr>
            <a:r>
              <a:rPr lang="en-US" sz="1200" dirty="0" smtClean="0">
                <a:hlinkClick r:id="rId4"/>
              </a:rPr>
              <a:t>http</a:t>
            </a:r>
            <a:r>
              <a:rPr lang="en-US" sz="1200" dirty="0">
                <a:hlinkClick r:id="rId4"/>
              </a:rPr>
              <a:t>://</a:t>
            </a:r>
            <a:r>
              <a:rPr lang="en-US" sz="1200" dirty="0" smtClean="0">
                <a:hlinkClick r:id="rId4"/>
              </a:rPr>
              <a:t>youtu.be/cC8wuj31MWs</a:t>
            </a:r>
            <a:endParaRPr lang="en-US" sz="1200" dirty="0" smtClean="0"/>
          </a:p>
          <a:p>
            <a:endParaRPr lang="en-US" sz="1200" dirty="0" smtClean="0">
              <a:hlinkClick r:id="rId5"/>
            </a:endParaRPr>
          </a:p>
          <a:p>
            <a:endParaRPr lang="en-US" sz="1200" dirty="0" smtClean="0">
              <a:hlinkClick r:id="rId5"/>
            </a:endParaRPr>
          </a:p>
          <a:p>
            <a:pPr marL="285750" indent="-285750">
              <a:buFont typeface="Arial" panose="020B0604020202020204" pitchFamily="34" charset="0"/>
              <a:buChar char="•"/>
            </a:pPr>
            <a:r>
              <a:rPr lang="en-US" sz="1200" dirty="0" smtClean="0">
                <a:hlinkClick r:id="rId5"/>
              </a:rPr>
              <a:t>https</a:t>
            </a:r>
            <a:r>
              <a:rPr lang="en-US" sz="1200" dirty="0">
                <a:hlinkClick r:id="rId5"/>
              </a:rPr>
              <a:t>://</a:t>
            </a:r>
            <a:r>
              <a:rPr lang="en-US" sz="1200" dirty="0" smtClean="0">
                <a:hlinkClick r:id="rId5"/>
              </a:rPr>
              <a:t>www.youtube.com/watch?v=5IKIazZc-a8</a:t>
            </a:r>
            <a:r>
              <a:rPr lang="en-US" sz="1200" dirty="0" smtClean="0"/>
              <a:t> </a:t>
            </a:r>
            <a:endParaRPr lang="en-US" sz="1200" dirty="0">
              <a:hlinkClick r:id="rId6"/>
            </a:endParaRPr>
          </a:p>
          <a:p>
            <a:pPr marL="285750" indent="-285750">
              <a:buFont typeface="Arial" panose="020B0604020202020204" pitchFamily="34" charset="0"/>
              <a:buChar char="•"/>
            </a:pPr>
            <a:r>
              <a:rPr lang="en-US" sz="1200" dirty="0" smtClean="0">
                <a:hlinkClick r:id="rId6"/>
              </a:rPr>
              <a:t>https</a:t>
            </a:r>
            <a:r>
              <a:rPr lang="en-US" sz="1200" dirty="0">
                <a:hlinkClick r:id="rId6"/>
              </a:rPr>
              <a:t>://</a:t>
            </a:r>
            <a:r>
              <a:rPr lang="en-US" sz="1200" dirty="0" smtClean="0">
                <a:hlinkClick r:id="rId6"/>
              </a:rPr>
              <a:t>www.youtube.com/watch?v=3xKMFzKOIfQ</a:t>
            </a:r>
            <a:r>
              <a:rPr lang="en-US" sz="1200" dirty="0" smtClean="0"/>
              <a:t> </a:t>
            </a:r>
          </a:p>
          <a:p>
            <a:pPr marL="285750" indent="-285750">
              <a:buFont typeface="Arial" panose="020B0604020202020204" pitchFamily="34" charset="0"/>
              <a:buChar char="•"/>
            </a:pPr>
            <a:r>
              <a:rPr lang="en-US" sz="1200" dirty="0">
                <a:hlinkClick r:id="rId7"/>
              </a:rPr>
              <a:t>https://</a:t>
            </a:r>
            <a:r>
              <a:rPr lang="en-US" sz="1200" dirty="0" smtClean="0">
                <a:hlinkClick r:id="rId7"/>
              </a:rPr>
              <a:t>www.youtube.com/watch?v=TPHl3P-FedM</a:t>
            </a:r>
            <a:r>
              <a:rPr lang="en-US" sz="1200" dirty="0" smtClean="0"/>
              <a:t>  </a:t>
            </a:r>
            <a:endParaRPr lang="en-US" sz="1200" dirty="0"/>
          </a:p>
        </p:txBody>
      </p:sp>
      <p:sp>
        <p:nvSpPr>
          <p:cNvPr id="3" name="TextBox 2"/>
          <p:cNvSpPr txBox="1"/>
          <p:nvPr/>
        </p:nvSpPr>
        <p:spPr>
          <a:xfrm>
            <a:off x="7130143" y="0"/>
            <a:ext cx="1981200" cy="523220"/>
          </a:xfrm>
          <a:prstGeom prst="rect">
            <a:avLst/>
          </a:prstGeom>
          <a:noFill/>
        </p:spPr>
        <p:txBody>
          <a:bodyPr wrap="square" rtlCol="0">
            <a:spAutoFit/>
          </a:bodyPr>
          <a:lstStyle/>
          <a:p>
            <a:pPr algn="ctr"/>
            <a:r>
              <a:rPr lang="en-US" sz="2800" b="1" dirty="0" smtClean="0"/>
              <a:t>Tsunami!</a:t>
            </a:r>
            <a:endParaRPr lang="en-US" sz="2800" b="1" dirty="0"/>
          </a:p>
        </p:txBody>
      </p:sp>
    </p:spTree>
    <p:extLst>
      <p:ext uri="{BB962C8B-B14F-4D97-AF65-F5344CB8AC3E}">
        <p14:creationId xmlns:p14="http://schemas.microsoft.com/office/powerpoint/2010/main" val="19366270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hlinkClick r:id="rId2"/>
              </a:rPr>
              <a:t>http://www.iris.edu/hq</a:t>
            </a:r>
            <a:r>
              <a:rPr lang="en-US" dirty="0" smtClean="0">
                <a:hlinkClick r:id="rId2"/>
              </a:rPr>
              <a:t>/</a:t>
            </a:r>
            <a:r>
              <a:rPr lang="en-US" dirty="0" smtClean="0"/>
              <a:t> </a:t>
            </a:r>
            <a:endParaRPr lang="en-US" dirty="0"/>
          </a:p>
        </p:txBody>
      </p:sp>
    </p:spTree>
    <p:extLst>
      <p:ext uri="{BB962C8B-B14F-4D97-AF65-F5344CB8AC3E}">
        <p14:creationId xmlns:p14="http://schemas.microsoft.com/office/powerpoint/2010/main" val="3416960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7239000" cy="6124754"/>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t>An </a:t>
            </a:r>
            <a:r>
              <a:rPr lang="en-US" sz="2800" b="1" i="1" dirty="0" smtClean="0"/>
              <a:t>earthquake</a:t>
            </a:r>
            <a:r>
              <a:rPr lang="en-US" sz="2800" dirty="0" smtClean="0"/>
              <a:t> is the vibration of Earth produced by the rapid release of energy within the lithosphere (crust).</a:t>
            </a:r>
          </a:p>
          <a:p>
            <a:pPr marL="285750" indent="-285750">
              <a:buFont typeface="Arial" panose="020B0604020202020204" pitchFamily="34" charset="0"/>
              <a:buChar char="•"/>
            </a:pPr>
            <a:r>
              <a:rPr lang="en-US" sz="2800" dirty="0" smtClean="0"/>
              <a:t>Slippage along a break in the lithosphere, or </a:t>
            </a:r>
            <a:r>
              <a:rPr lang="en-US" sz="2800" b="1" i="1" dirty="0" smtClean="0"/>
              <a:t>fault</a:t>
            </a:r>
            <a:r>
              <a:rPr lang="en-US" sz="2800" dirty="0" smtClean="0"/>
              <a:t>, cause these vibrations to travel outwards in all directions as </a:t>
            </a:r>
            <a:r>
              <a:rPr lang="en-US" sz="2800" b="1" i="1" dirty="0" smtClean="0"/>
              <a:t>seismic waves</a:t>
            </a:r>
            <a:r>
              <a:rPr lang="en-US" sz="2800" dirty="0" smtClean="0"/>
              <a:t>.</a:t>
            </a:r>
          </a:p>
          <a:p>
            <a:pPr marL="285750" indent="-285750">
              <a:buFont typeface="Arial" panose="020B0604020202020204" pitchFamily="34" charset="0"/>
              <a:buChar char="•"/>
            </a:pPr>
            <a:r>
              <a:rPr lang="en-US" sz="2800" dirty="0" smtClean="0"/>
              <a:t>Faults are fractures in Earth where movement has occurred.</a:t>
            </a:r>
          </a:p>
          <a:p>
            <a:pPr marL="285750" indent="-285750">
              <a:buFont typeface="Arial" panose="020B0604020202020204" pitchFamily="34" charset="0"/>
              <a:buChar char="•"/>
            </a:pPr>
            <a:r>
              <a:rPr lang="en-US" sz="2800" b="1" i="1" dirty="0" smtClean="0"/>
              <a:t>Focus</a:t>
            </a:r>
            <a:r>
              <a:rPr lang="en-US" sz="2800" dirty="0" smtClean="0"/>
              <a:t>: point within Earth where an earthquake starts/originates.  Located along a fault beneath the surface.</a:t>
            </a:r>
          </a:p>
          <a:p>
            <a:pPr marL="285750" indent="-285750">
              <a:buFont typeface="Arial" panose="020B0604020202020204" pitchFamily="34" charset="0"/>
              <a:buChar char="•"/>
            </a:pPr>
            <a:r>
              <a:rPr lang="en-US" sz="2800" b="1" i="1" dirty="0" smtClean="0"/>
              <a:t>Epicenter</a:t>
            </a:r>
            <a:r>
              <a:rPr lang="en-US" sz="2800" dirty="0" smtClean="0"/>
              <a:t>: point at surface of Earth directly above focus – where seismic waves are felt most strongly</a:t>
            </a:r>
            <a:endParaRPr lang="en-US" sz="2800" dirty="0"/>
          </a:p>
        </p:txBody>
      </p:sp>
    </p:spTree>
    <p:extLst>
      <p:ext uri="{BB962C8B-B14F-4D97-AF65-F5344CB8AC3E}">
        <p14:creationId xmlns:p14="http://schemas.microsoft.com/office/powerpoint/2010/main" val="86336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040" y="381000"/>
            <a:ext cx="7469717" cy="5866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249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6853" y="1219200"/>
            <a:ext cx="6737684" cy="4572000"/>
          </a:xfrm>
          <a:prstGeom prst="rect">
            <a:avLst/>
          </a:prstGeom>
          <a:solidFill>
            <a:schemeClr val="bg1"/>
          </a:solidFill>
          <a:ln>
            <a:noFill/>
          </a:ln>
        </p:spPr>
      </p:pic>
      <p:sp>
        <p:nvSpPr>
          <p:cNvPr id="2" name="Rectangle 1"/>
          <p:cNvSpPr/>
          <p:nvPr/>
        </p:nvSpPr>
        <p:spPr>
          <a:xfrm>
            <a:off x="1219200" y="5410200"/>
            <a:ext cx="533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811486" y="5181599"/>
            <a:ext cx="1752600" cy="3592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T</a:t>
            </a:r>
            <a:endParaRPr lang="en-US" b="1" dirty="0">
              <a:solidFill>
                <a:schemeClr val="tx1"/>
              </a:solidFill>
            </a:endParaRPr>
          </a:p>
        </p:txBody>
      </p:sp>
      <p:sp>
        <p:nvSpPr>
          <p:cNvPr id="3" name="TextBox 2"/>
          <p:cNvSpPr txBox="1"/>
          <p:nvPr/>
        </p:nvSpPr>
        <p:spPr>
          <a:xfrm>
            <a:off x="457200" y="381000"/>
            <a:ext cx="5343258" cy="523220"/>
          </a:xfrm>
          <a:prstGeom prst="rect">
            <a:avLst/>
          </a:prstGeom>
          <a:noFill/>
        </p:spPr>
        <p:txBody>
          <a:bodyPr wrap="none" rtlCol="0">
            <a:spAutoFit/>
          </a:bodyPr>
          <a:lstStyle/>
          <a:p>
            <a:r>
              <a:rPr lang="en-US" sz="2800" b="1" dirty="0" smtClean="0"/>
              <a:t>Identify the parts of this diagram…</a:t>
            </a:r>
            <a:endParaRPr lang="en-US" sz="2800" b="1" dirty="0"/>
          </a:p>
        </p:txBody>
      </p:sp>
    </p:spTree>
    <p:extLst>
      <p:ext uri="{BB962C8B-B14F-4D97-AF65-F5344CB8AC3E}">
        <p14:creationId xmlns:p14="http://schemas.microsoft.com/office/powerpoint/2010/main" val="1186358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1" y="533400"/>
            <a:ext cx="7772400"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Movement along faults can be vertical or horizontal, resulting in </a:t>
            </a:r>
            <a:r>
              <a:rPr lang="en-US" sz="2400" b="1" i="1" dirty="0" smtClean="0"/>
              <a:t>uplifted</a:t>
            </a:r>
            <a:r>
              <a:rPr lang="en-US" sz="2400" dirty="0" smtClean="0"/>
              <a:t> landscapes or </a:t>
            </a:r>
            <a:r>
              <a:rPr lang="en-US" sz="2400" b="1" i="1" dirty="0" smtClean="0"/>
              <a:t>horizontal displacement.</a:t>
            </a:r>
          </a:p>
          <a:p>
            <a:pPr marL="285750" indent="-285750">
              <a:buFont typeface="Arial" panose="020B0604020202020204" pitchFamily="34" charset="0"/>
              <a:buChar char="•"/>
            </a:pPr>
            <a:endParaRPr lang="en-US" sz="2400" b="1" i="1" dirty="0" smtClean="0"/>
          </a:p>
        </p:txBody>
      </p:sp>
      <p:pic>
        <p:nvPicPr>
          <p:cNvPr id="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399" y="1752600"/>
            <a:ext cx="6642495" cy="495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45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6997</TotalTime>
  <Words>1126</Words>
  <Application>Microsoft Office PowerPoint</Application>
  <PresentationFormat>On-screen Show (4:3)</PresentationFormat>
  <Paragraphs>133</Paragraphs>
  <Slides>50</Slides>
  <Notes>5</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PowerPoint Presentation</vt:lpstr>
      <vt:lpstr>PowerPoint Presentation</vt:lpstr>
      <vt:lpstr>8.1 Review Qs</vt:lpstr>
      <vt:lpstr>PowerPoint Presentation</vt:lpstr>
      <vt:lpstr>PowerPoint Presentation</vt:lpstr>
      <vt:lpstr>PowerPoint Presentation</vt:lpstr>
      <vt:lpstr>PowerPoint Presentation</vt:lpstr>
      <vt:lpstr>PowerPoint Presentation</vt:lpstr>
      <vt:lpstr>PowerPoint Presentation</vt:lpstr>
      <vt:lpstr>Normal Fault</vt:lpstr>
      <vt:lpstr>PowerPoint Presentation</vt:lpstr>
      <vt:lpstr>PowerPoint Presentation</vt:lpstr>
      <vt:lpstr>Reverse Fault</vt:lpstr>
      <vt:lpstr>PowerPoint Presentation</vt:lpstr>
      <vt:lpstr>PowerPoint Presentation</vt:lpstr>
      <vt:lpstr>Strike-slip Fault</vt:lpstr>
      <vt:lpstr>PowerPoint Presentation</vt:lpstr>
      <vt:lpstr>PowerPoint Presentation</vt:lpstr>
      <vt:lpstr>PowerPoint Presentation</vt:lpstr>
      <vt:lpstr>PowerPoint Presentation</vt:lpstr>
      <vt:lpstr>PowerPoint Presentation</vt:lpstr>
      <vt:lpstr>PowerPoint Presentation</vt:lpstr>
      <vt:lpstr>8.2 Measuring Earthquakes</vt:lpstr>
      <vt:lpstr>PowerPoint Presentation</vt:lpstr>
      <vt:lpstr>PowerPoint Presentation</vt:lpstr>
      <vt:lpstr>PowerPoint Presentation</vt:lpstr>
      <vt:lpstr>PowerPoint Presentation</vt:lpstr>
      <vt:lpstr>PowerPoint Presentation</vt:lpstr>
      <vt:lpstr>Measuring Earthquakes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Earth’s Interior</vt:lpstr>
      <vt:lpstr>How do we know about Earth’s interior?</vt:lpstr>
      <vt:lpstr>PowerPoint Presentation</vt:lpstr>
      <vt:lpstr>PowerPoint Presentation</vt:lpstr>
      <vt:lpstr>PowerPoint Presentation</vt:lpstr>
      <vt:lpstr>PowerPoint Presentation</vt:lpstr>
    </vt:vector>
  </TitlesOfParts>
  <Company>QCSD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Builder</dc:creator>
  <cp:lastModifiedBy>Builder</cp:lastModifiedBy>
  <cp:revision>53</cp:revision>
  <dcterms:created xsi:type="dcterms:W3CDTF">2014-09-26T16:00:48Z</dcterms:created>
  <dcterms:modified xsi:type="dcterms:W3CDTF">2015-10-29T12:24:48Z</dcterms:modified>
</cp:coreProperties>
</file>